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98" r:id="rId2"/>
    <p:sldId id="256" r:id="rId3"/>
    <p:sldId id="291" r:id="rId4"/>
    <p:sldId id="257" r:id="rId5"/>
    <p:sldId id="292" r:id="rId6"/>
    <p:sldId id="295" r:id="rId7"/>
    <p:sldId id="297" r:id="rId8"/>
    <p:sldId id="286" r:id="rId9"/>
    <p:sldId id="288" r:id="rId10"/>
    <p:sldId id="287" r:id="rId11"/>
    <p:sldId id="272" r:id="rId12"/>
    <p:sldId id="270" r:id="rId13"/>
    <p:sldId id="271" r:id="rId14"/>
    <p:sldId id="293" r:id="rId15"/>
    <p:sldId id="294" r:id="rId16"/>
    <p:sldId id="273" r:id="rId17"/>
    <p:sldId id="289" r:id="rId18"/>
    <p:sldId id="290" r:id="rId19"/>
    <p:sldId id="299" r:id="rId20"/>
    <p:sldId id="302" r:id="rId21"/>
    <p:sldId id="303" r:id="rId22"/>
    <p:sldId id="296" r:id="rId23"/>
    <p:sldId id="300" r:id="rId24"/>
    <p:sldId id="301" r:id="rId2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UARIO\Mis%20documentos\TODAS%20LAS%20%20AREAS%20ICFES%202000-2009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I:\DOCUMENTOS\ICFES%20X%20&#225;rea-2000-2009\TODAS%20LAS%20%20AREAS%20ICFES%202000-2009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UARIO\Mis%20documentos\TODAS%20LAS%20%20AREAS%20ICFES%202000-2009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H:\DOCUMENTOS\Tablas__actualizadas%20ICFES%202009\Tablas%20%20actualizadas\Tablas%20%20%20icfes%202008-2009%20%20todos%20sector%20%20oficial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H:\DOCUMENTOS\Tablas__actualizadas%20ICFES%202009\Tablas%20%20actualizadas\Tablas%20%20%20icfes%202008-2009%20%20todos%20sector%20%20oficial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H:\DOCUMENTOS\Tablas__actualizadas%20ICFES%202009\Tablas%20%20actualizadas\Tablas%20%20%20icfes%202008-2009%20%20todos%20sector%20%20oficia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/>
            </a:pPr>
            <a:r>
              <a:rPr lang="es-ES" dirty="0" err="1"/>
              <a:t>Areas</a:t>
            </a:r>
            <a:r>
              <a:rPr lang="es-ES" dirty="0"/>
              <a:t>  del </a:t>
            </a:r>
            <a:r>
              <a:rPr lang="es-ES" dirty="0" err="1"/>
              <a:t>nucleo</a:t>
            </a:r>
            <a:r>
              <a:rPr lang="es-ES" dirty="0"/>
              <a:t> </a:t>
            </a:r>
            <a:r>
              <a:rPr lang="es-ES" dirty="0" smtClean="0"/>
              <a:t>común </a:t>
            </a:r>
            <a:r>
              <a:rPr lang="es-ES" dirty="0" err="1" smtClean="0"/>
              <a:t>Icfes</a:t>
            </a:r>
            <a:r>
              <a:rPr lang="es-ES" dirty="0" smtClean="0"/>
              <a:t> grado 11º</a:t>
            </a:r>
            <a:endParaRPr lang="es-ES" dirty="0"/>
          </a:p>
        </c:rich>
      </c:tx>
      <c:layout/>
    </c:title>
    <c:plotArea>
      <c:layout>
        <c:manualLayout>
          <c:layoutTarget val="inner"/>
          <c:xMode val="edge"/>
          <c:yMode val="edge"/>
          <c:x val="0.10342619820912612"/>
          <c:y val="1.6270584677188855E-2"/>
          <c:w val="0.86800867519132363"/>
          <c:h val="0.76490978190878889"/>
        </c:manualLayout>
      </c:layout>
      <c:lineChart>
        <c:grouping val="standard"/>
        <c:ser>
          <c:idx val="0"/>
          <c:order val="0"/>
          <c:tx>
            <c:v>2007</c:v>
          </c:tx>
          <c:marker>
            <c:symbol val="none"/>
          </c:marker>
          <c:cat>
            <c:strRef>
              <c:f>'T-2'!$A$2:$A$8</c:f>
              <c:strCache>
                <c:ptCount val="7"/>
                <c:pt idx="0">
                  <c:v>BIOLOGÍA</c:v>
                </c:pt>
                <c:pt idx="1">
                  <c:v>C. SOCIALES</c:v>
                </c:pt>
                <c:pt idx="2">
                  <c:v>FILOSOFÍA</c:v>
                </c:pt>
                <c:pt idx="3">
                  <c:v>FÍSICA</c:v>
                </c:pt>
                <c:pt idx="4">
                  <c:v>LENGUAJE</c:v>
                </c:pt>
                <c:pt idx="5">
                  <c:v>MATEMÁTICA</c:v>
                </c:pt>
                <c:pt idx="6">
                  <c:v>QUÍMICA</c:v>
                </c:pt>
              </c:strCache>
            </c:strRef>
          </c:cat>
          <c:val>
            <c:numRef>
              <c:f>'T-2'!$B$2:$B$8</c:f>
              <c:numCache>
                <c:formatCode>General</c:formatCode>
                <c:ptCount val="7"/>
                <c:pt idx="0">
                  <c:v>45.07</c:v>
                </c:pt>
                <c:pt idx="1">
                  <c:v>42.83</c:v>
                </c:pt>
                <c:pt idx="2">
                  <c:v>40.64</c:v>
                </c:pt>
                <c:pt idx="3">
                  <c:v>44.33</c:v>
                </c:pt>
                <c:pt idx="4">
                  <c:v>46.03</c:v>
                </c:pt>
                <c:pt idx="5">
                  <c:v>45.54</c:v>
                </c:pt>
                <c:pt idx="6">
                  <c:v>45.46</c:v>
                </c:pt>
              </c:numCache>
            </c:numRef>
          </c:val>
        </c:ser>
        <c:ser>
          <c:idx val="1"/>
          <c:order val="1"/>
          <c:tx>
            <c:v>2008</c:v>
          </c:tx>
          <c:marker>
            <c:symbol val="none"/>
          </c:marker>
          <c:cat>
            <c:strRef>
              <c:f>'T-2'!$A$2:$A$8</c:f>
              <c:strCache>
                <c:ptCount val="7"/>
                <c:pt idx="0">
                  <c:v>BIOLOGÍA</c:v>
                </c:pt>
                <c:pt idx="1">
                  <c:v>C. SOCIALES</c:v>
                </c:pt>
                <c:pt idx="2">
                  <c:v>FILOSOFÍA</c:v>
                </c:pt>
                <c:pt idx="3">
                  <c:v>FÍSICA</c:v>
                </c:pt>
                <c:pt idx="4">
                  <c:v>LENGUAJE</c:v>
                </c:pt>
                <c:pt idx="5">
                  <c:v>MATEMÁTICA</c:v>
                </c:pt>
                <c:pt idx="6">
                  <c:v>QUÍMICA</c:v>
                </c:pt>
              </c:strCache>
            </c:strRef>
          </c:cat>
          <c:val>
            <c:numRef>
              <c:f>'T-2'!$C$2:$C$8</c:f>
              <c:numCache>
                <c:formatCode>General</c:formatCode>
                <c:ptCount val="7"/>
                <c:pt idx="0">
                  <c:v>45</c:v>
                </c:pt>
                <c:pt idx="1">
                  <c:v>45.160000000000011</c:v>
                </c:pt>
                <c:pt idx="2">
                  <c:v>41.620000000000012</c:v>
                </c:pt>
                <c:pt idx="3">
                  <c:v>43.75</c:v>
                </c:pt>
                <c:pt idx="4">
                  <c:v>45.09</c:v>
                </c:pt>
                <c:pt idx="5">
                  <c:v>43.86</c:v>
                </c:pt>
                <c:pt idx="6">
                  <c:v>45.44</c:v>
                </c:pt>
              </c:numCache>
            </c:numRef>
          </c:val>
        </c:ser>
        <c:ser>
          <c:idx val="2"/>
          <c:order val="2"/>
          <c:tx>
            <c:v>2009</c:v>
          </c:tx>
          <c:marker>
            <c:symbol val="none"/>
          </c:marker>
          <c:cat>
            <c:strRef>
              <c:f>'T-2'!$A$2:$A$8</c:f>
              <c:strCache>
                <c:ptCount val="7"/>
                <c:pt idx="0">
                  <c:v>BIOLOGÍA</c:v>
                </c:pt>
                <c:pt idx="1">
                  <c:v>C. SOCIALES</c:v>
                </c:pt>
                <c:pt idx="2">
                  <c:v>FILOSOFÍA</c:v>
                </c:pt>
                <c:pt idx="3">
                  <c:v>FÍSICA</c:v>
                </c:pt>
                <c:pt idx="4">
                  <c:v>LENGUAJE</c:v>
                </c:pt>
                <c:pt idx="5">
                  <c:v>MATEMÁTICA</c:v>
                </c:pt>
                <c:pt idx="6">
                  <c:v>QUÍMICA</c:v>
                </c:pt>
              </c:strCache>
            </c:strRef>
          </c:cat>
          <c:val>
            <c:numRef>
              <c:f>'T-2'!$D$2:$D$8</c:f>
              <c:numCache>
                <c:formatCode>General</c:formatCode>
                <c:ptCount val="7"/>
                <c:pt idx="0">
                  <c:v>45.33</c:v>
                </c:pt>
                <c:pt idx="1">
                  <c:v>45.32</c:v>
                </c:pt>
                <c:pt idx="2">
                  <c:v>41.04</c:v>
                </c:pt>
                <c:pt idx="3">
                  <c:v>44.849999999999994</c:v>
                </c:pt>
                <c:pt idx="4">
                  <c:v>46.82</c:v>
                </c:pt>
                <c:pt idx="5">
                  <c:v>44.18</c:v>
                </c:pt>
                <c:pt idx="6">
                  <c:v>46.77</c:v>
                </c:pt>
              </c:numCache>
            </c:numRef>
          </c:val>
        </c:ser>
        <c:marker val="1"/>
        <c:axId val="39113856"/>
        <c:axId val="39115392"/>
      </c:lineChart>
      <c:catAx>
        <c:axId val="39113856"/>
        <c:scaling>
          <c:orientation val="minMax"/>
        </c:scaling>
        <c:axPos val="b"/>
        <c:majorTickMark val="none"/>
        <c:tickLblPos val="nextTo"/>
        <c:crossAx val="39115392"/>
        <c:crosses val="autoZero"/>
        <c:auto val="1"/>
        <c:lblAlgn val="ctr"/>
        <c:lblOffset val="100"/>
      </c:catAx>
      <c:valAx>
        <c:axId val="39115392"/>
        <c:scaling>
          <c:orientation val="minMax"/>
        </c:scaling>
        <c:axPos val="l"/>
        <c:majorGridlines>
          <c:spPr>
            <a:ln>
              <a:solidFill>
                <a:schemeClr val="tx1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600"/>
                </a:pPr>
                <a:r>
                  <a:rPr lang="es-ES" sz="1600"/>
                  <a:t>Promedio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39113856"/>
        <c:crosses val="autoZero"/>
        <c:crossBetween val="between"/>
      </c:valAx>
      <c:dTable>
        <c:showHorzBorder val="1"/>
        <c:showVertBorder val="1"/>
        <c:showOutline val="1"/>
        <c:showKeys val="1"/>
      </c:dTable>
      <c:spPr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</c:spPr>
    </c:plotArea>
    <c:plotVisOnly val="1"/>
  </c:chart>
  <c:txPr>
    <a:bodyPr/>
    <a:lstStyle/>
    <a:p>
      <a:pPr algn="just">
        <a:defRPr>
          <a:ln>
            <a:solidFill>
              <a:sysClr val="windowText" lastClr="000000"/>
            </a:solidFill>
          </a:ln>
          <a:solidFill>
            <a:schemeClr val="accent6">
              <a:lumMod val="75000"/>
            </a:schemeClr>
          </a:solidFill>
        </a:defRPr>
      </a:pPr>
      <a:endParaRPr lang="es-E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/>
            </a:pPr>
            <a:r>
              <a:rPr lang="es-ES"/>
              <a:t>Nucleo</a:t>
            </a:r>
            <a:r>
              <a:rPr lang="es-ES" baseline="0"/>
              <a:t> común Sincelejo  </a:t>
            </a:r>
            <a:endParaRPr lang="es-ES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Ejecutado!$B$5</c:f>
              <c:strCache>
                <c:ptCount val="1"/>
                <c:pt idx="0">
                  <c:v>Promedio  proyectado </c:v>
                </c:pt>
              </c:strCache>
            </c:strRef>
          </c:tx>
          <c:cat>
            <c:strRef>
              <c:f>Ejecutado!$C$4:$D$4</c:f>
              <c:strCache>
                <c:ptCount val="2"/>
                <c:pt idx="0">
                  <c:v>Meta  2008</c:v>
                </c:pt>
                <c:pt idx="1">
                  <c:v>Meta  2009</c:v>
                </c:pt>
              </c:strCache>
            </c:strRef>
          </c:cat>
          <c:val>
            <c:numRef>
              <c:f>Ejecutado!$C$5:$D$5</c:f>
              <c:numCache>
                <c:formatCode>General</c:formatCode>
                <c:ptCount val="2"/>
                <c:pt idx="0">
                  <c:v>46.085000000000001</c:v>
                </c:pt>
                <c:pt idx="1">
                  <c:v>47.9</c:v>
                </c:pt>
              </c:numCache>
            </c:numRef>
          </c:val>
        </c:ser>
        <c:ser>
          <c:idx val="1"/>
          <c:order val="1"/>
          <c:tx>
            <c:strRef>
              <c:f>Ejecutado!$B$6</c:f>
              <c:strCache>
                <c:ptCount val="1"/>
                <c:pt idx="0">
                  <c:v>Promedio alcanzado </c:v>
                </c:pt>
              </c:strCache>
            </c:strRef>
          </c:tx>
          <c:cat>
            <c:strRef>
              <c:f>Ejecutado!$C$4:$D$4</c:f>
              <c:strCache>
                <c:ptCount val="2"/>
                <c:pt idx="0">
                  <c:v>Meta  2008</c:v>
                </c:pt>
                <c:pt idx="1">
                  <c:v>Meta  2009</c:v>
                </c:pt>
              </c:strCache>
            </c:strRef>
          </c:cat>
          <c:val>
            <c:numRef>
              <c:f>Ejecutado!$C$6:$D$6</c:f>
              <c:numCache>
                <c:formatCode>General</c:formatCode>
                <c:ptCount val="2"/>
                <c:pt idx="0">
                  <c:v>44.27</c:v>
                </c:pt>
                <c:pt idx="1">
                  <c:v>44.9</c:v>
                </c:pt>
              </c:numCache>
            </c:numRef>
          </c:val>
        </c:ser>
        <c:axId val="49886720"/>
        <c:axId val="49888256"/>
      </c:barChart>
      <c:catAx>
        <c:axId val="49886720"/>
        <c:scaling>
          <c:orientation val="minMax"/>
        </c:scaling>
        <c:axPos val="b"/>
        <c:majorTickMark val="none"/>
        <c:tickLblPos val="nextTo"/>
        <c:crossAx val="49888256"/>
        <c:crosses val="autoZero"/>
        <c:auto val="1"/>
        <c:lblAlgn val="ctr"/>
        <c:lblOffset val="100"/>
      </c:catAx>
      <c:valAx>
        <c:axId val="4988825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s-ES" sz="1600"/>
                  <a:t>Promedio</a:t>
                </a:r>
                <a:r>
                  <a:rPr lang="es-ES"/>
                  <a:t> 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4988672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b="1"/>
            </a:pPr>
            <a:endParaRPr lang="es-ES"/>
          </a:p>
        </c:txPr>
      </c:dTable>
    </c:plotArea>
    <c:plotVisOnly val="1"/>
  </c:chart>
  <c:spPr>
    <a:ln>
      <a:solidFill>
        <a:schemeClr val="accent6">
          <a:lumMod val="75000"/>
        </a:schemeClr>
      </a:solidFill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title>
      <c:tx>
        <c:rich>
          <a:bodyPr/>
          <a:lstStyle/>
          <a:p>
            <a:pPr>
              <a:defRPr b="1" cap="none" spc="50">
                <a:ln w="12700" cmpd="sng">
                  <a:solidFill>
                    <a:schemeClr val="tx1"/>
                  </a:solidFill>
                  <a:prstDash val="solid"/>
                </a:ln>
                <a:solidFill>
                  <a:schemeClr val="accent6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pPr>
            <a:r>
              <a:rPr lang="es-ES" b="1" cap="none" spc="50" dirty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chemeClr val="accent6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Núcleo común  </a:t>
            </a:r>
            <a:r>
              <a:rPr lang="es-ES" b="1" cap="none" spc="50" dirty="0" err="1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chemeClr val="accent6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icfes</a:t>
            </a:r>
            <a:r>
              <a:rPr lang="es-ES" b="1" cap="none" spc="50" dirty="0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chemeClr val="accent6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Sincelejo</a:t>
            </a:r>
            <a:r>
              <a:rPr lang="es-ES" b="1" cap="none" spc="50" baseline="0" dirty="0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chemeClr val="accent6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endParaRPr lang="es-ES" b="1" cap="none" spc="50" dirty="0">
              <a:ln w="12700" cmpd="sng">
                <a:solidFill>
                  <a:schemeClr val="tx1"/>
                </a:solidFill>
                <a:prstDash val="solid"/>
              </a:ln>
              <a:solidFill>
                <a:schemeClr val="accent6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c:rich>
      </c:tx>
      <c:layout/>
      <c:overlay val="1"/>
    </c:title>
    <c:plotArea>
      <c:layout>
        <c:manualLayout>
          <c:layoutTarget val="inner"/>
          <c:xMode val="edge"/>
          <c:yMode val="edge"/>
          <c:x val="0.16420553529653961"/>
          <c:y val="0.12722945571184621"/>
          <c:w val="0.81446121697686069"/>
          <c:h val="0.68636714953625988"/>
        </c:manualLayout>
      </c:layout>
      <c:barChart>
        <c:barDir val="col"/>
        <c:grouping val="clustered"/>
        <c:ser>
          <c:idx val="0"/>
          <c:order val="0"/>
          <c:tx>
            <c:strRef>
              <c:f>'T3'!$A$2</c:f>
              <c:strCache>
                <c:ptCount val="1"/>
                <c:pt idx="0">
                  <c:v>Sincelejo</c:v>
                </c:pt>
              </c:strCache>
            </c:strRef>
          </c:tx>
          <c:cat>
            <c:numRef>
              <c:f>'T3'!$B$1:$D$1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'T3'!$B$2:$D$2</c:f>
              <c:numCache>
                <c:formatCode>General</c:formatCode>
                <c:ptCount val="3"/>
                <c:pt idx="0">
                  <c:v>44.27</c:v>
                </c:pt>
                <c:pt idx="1">
                  <c:v>44.27</c:v>
                </c:pt>
                <c:pt idx="2">
                  <c:v>44.9</c:v>
                </c:pt>
              </c:numCache>
            </c:numRef>
          </c:val>
        </c:ser>
        <c:ser>
          <c:idx val="1"/>
          <c:order val="1"/>
          <c:tx>
            <c:strRef>
              <c:f>'T3'!$A$3</c:f>
              <c:strCache>
                <c:ptCount val="1"/>
                <c:pt idx="0">
                  <c:v>Nación</c:v>
                </c:pt>
              </c:strCache>
            </c:strRef>
          </c:tx>
          <c:cat>
            <c:numRef>
              <c:f>'T3'!$B$1:$D$1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'T3'!$B$3:$D$3</c:f>
              <c:numCache>
                <c:formatCode>General</c:formatCode>
                <c:ptCount val="3"/>
                <c:pt idx="0" formatCode="0.00">
                  <c:v>44.4</c:v>
                </c:pt>
                <c:pt idx="1">
                  <c:v>44.41</c:v>
                </c:pt>
                <c:pt idx="2">
                  <c:v>44.39</c:v>
                </c:pt>
              </c:numCache>
            </c:numRef>
          </c:val>
        </c:ser>
        <c:axId val="39196160"/>
        <c:axId val="39197696"/>
      </c:barChart>
      <c:catAx>
        <c:axId val="39196160"/>
        <c:scaling>
          <c:orientation val="minMax"/>
        </c:scaling>
        <c:axPos val="b"/>
        <c:numFmt formatCode="General" sourceLinked="1"/>
        <c:majorTickMark val="none"/>
        <c:tickLblPos val="nextTo"/>
        <c:crossAx val="39197696"/>
        <c:crosses val="autoZero"/>
        <c:auto val="1"/>
        <c:lblAlgn val="ctr"/>
        <c:lblOffset val="100"/>
      </c:catAx>
      <c:valAx>
        <c:axId val="3919769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>
                    <a:ln>
                      <a:solidFill>
                        <a:schemeClr val="tx1"/>
                      </a:solidFill>
                    </a:ln>
                    <a:solidFill>
                      <a:schemeClr val="accent6"/>
                    </a:solidFill>
                  </a:defRPr>
                </a:pPr>
                <a:r>
                  <a:rPr lang="es-ES" sz="1600" dirty="0">
                    <a:ln>
                      <a:solidFill>
                        <a:schemeClr val="tx1"/>
                      </a:solidFill>
                    </a:ln>
                    <a:solidFill>
                      <a:schemeClr val="accent6"/>
                    </a:solidFill>
                  </a:rPr>
                  <a:t>Promedio</a:t>
                </a:r>
                <a:r>
                  <a:rPr lang="es-ES" dirty="0">
                    <a:ln>
                      <a:solidFill>
                        <a:schemeClr val="tx1"/>
                      </a:solidFill>
                    </a:ln>
                    <a:solidFill>
                      <a:schemeClr val="accent6"/>
                    </a:solidFill>
                  </a:rPr>
                  <a:t> 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3919616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spPr>
    <a:solidFill>
      <a:schemeClr val="lt1"/>
    </a:solidFill>
    <a:ln w="25400" cap="flat" cmpd="sng" algn="ctr">
      <a:solidFill>
        <a:schemeClr val="accent6"/>
      </a:solidFill>
      <a:prstDash val="solid"/>
    </a:ln>
    <a:effectLst/>
  </c:spPr>
  <c:txPr>
    <a:bodyPr/>
    <a:lstStyle/>
    <a:p>
      <a:pPr>
        <a:defRPr>
          <a:ln>
            <a:solidFill>
              <a:sysClr val="windowText" lastClr="000000"/>
            </a:solidFill>
          </a:ln>
          <a:solidFill>
            <a:schemeClr val="dk1"/>
          </a:solidFill>
          <a:latin typeface="+mn-lt"/>
          <a:ea typeface="+mn-ea"/>
          <a:cs typeface="+mn-cs"/>
        </a:defRPr>
      </a:pPr>
      <a:endParaRPr lang="es-E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title>
      <c:tx>
        <c:rich>
          <a:bodyPr/>
          <a:lstStyle/>
          <a:p>
            <a:pPr>
              <a:defRPr/>
            </a:pPr>
            <a:r>
              <a:rPr lang="es-ES"/>
              <a:t>Resultado  por  categoría 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'Grafica 2007-2009'!$P$13</c:f>
              <c:strCache>
                <c:ptCount val="1"/>
                <c:pt idx="0">
                  <c:v>2007</c:v>
                </c:pt>
              </c:strCache>
            </c:strRef>
          </c:tx>
          <c:cat>
            <c:strRef>
              <c:f>'Grafica 2007-2009'!$Q$12:$V$12</c:f>
              <c:strCache>
                <c:ptCount val="6"/>
                <c:pt idx="0">
                  <c:v>Muy Superior</c:v>
                </c:pt>
                <c:pt idx="1">
                  <c:v>Superior</c:v>
                </c:pt>
                <c:pt idx="2">
                  <c:v>Alto</c:v>
                </c:pt>
                <c:pt idx="3">
                  <c:v>Medio</c:v>
                </c:pt>
                <c:pt idx="4">
                  <c:v>Bajo</c:v>
                </c:pt>
                <c:pt idx="5">
                  <c:v>Inferior</c:v>
                </c:pt>
              </c:strCache>
            </c:strRef>
          </c:cat>
          <c:val>
            <c:numRef>
              <c:f>'Grafica 2007-2009'!$Q$13:$V$13</c:f>
              <c:numCache>
                <c:formatCode>General</c:formatCode>
                <c:ptCount val="6"/>
                <c:pt idx="0">
                  <c:v>3</c:v>
                </c:pt>
                <c:pt idx="1">
                  <c:v>2</c:v>
                </c:pt>
                <c:pt idx="2">
                  <c:v>5</c:v>
                </c:pt>
                <c:pt idx="3">
                  <c:v>13</c:v>
                </c:pt>
                <c:pt idx="4">
                  <c:v>24</c:v>
                </c:pt>
                <c:pt idx="5">
                  <c:v>16</c:v>
                </c:pt>
              </c:numCache>
            </c:numRef>
          </c:val>
        </c:ser>
        <c:ser>
          <c:idx val="1"/>
          <c:order val="1"/>
          <c:tx>
            <c:strRef>
              <c:f>'Grafica 2007-2009'!$P$14</c:f>
              <c:strCache>
                <c:ptCount val="1"/>
                <c:pt idx="0">
                  <c:v>2008</c:v>
                </c:pt>
              </c:strCache>
            </c:strRef>
          </c:tx>
          <c:cat>
            <c:strRef>
              <c:f>'Grafica 2007-2009'!$Q$12:$V$12</c:f>
              <c:strCache>
                <c:ptCount val="6"/>
                <c:pt idx="0">
                  <c:v>Muy Superior</c:v>
                </c:pt>
                <c:pt idx="1">
                  <c:v>Superior</c:v>
                </c:pt>
                <c:pt idx="2">
                  <c:v>Alto</c:v>
                </c:pt>
                <c:pt idx="3">
                  <c:v>Medio</c:v>
                </c:pt>
                <c:pt idx="4">
                  <c:v>Bajo</c:v>
                </c:pt>
                <c:pt idx="5">
                  <c:v>Inferior</c:v>
                </c:pt>
              </c:strCache>
            </c:strRef>
          </c:cat>
          <c:val>
            <c:numRef>
              <c:f>'Grafica 2007-2009'!$Q$14:$V$14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6</c:v>
                </c:pt>
                <c:pt idx="3">
                  <c:v>18</c:v>
                </c:pt>
                <c:pt idx="4">
                  <c:v>16</c:v>
                </c:pt>
                <c:pt idx="5">
                  <c:v>23</c:v>
                </c:pt>
              </c:numCache>
            </c:numRef>
          </c:val>
        </c:ser>
        <c:ser>
          <c:idx val="2"/>
          <c:order val="2"/>
          <c:tx>
            <c:strRef>
              <c:f>'Grafica 2007-2009'!$P$15</c:f>
              <c:strCache>
                <c:ptCount val="1"/>
                <c:pt idx="0">
                  <c:v>2009</c:v>
                </c:pt>
              </c:strCache>
            </c:strRef>
          </c:tx>
          <c:cat>
            <c:strRef>
              <c:f>'Grafica 2007-2009'!$Q$12:$V$12</c:f>
              <c:strCache>
                <c:ptCount val="6"/>
                <c:pt idx="0">
                  <c:v>Muy Superior</c:v>
                </c:pt>
                <c:pt idx="1">
                  <c:v>Superior</c:v>
                </c:pt>
                <c:pt idx="2">
                  <c:v>Alto</c:v>
                </c:pt>
                <c:pt idx="3">
                  <c:v>Medio</c:v>
                </c:pt>
                <c:pt idx="4">
                  <c:v>Bajo</c:v>
                </c:pt>
                <c:pt idx="5">
                  <c:v>Inferior</c:v>
                </c:pt>
              </c:strCache>
            </c:strRef>
          </c:cat>
          <c:val>
            <c:numRef>
              <c:f>'Grafica 2007-2009'!$Q$15:$V$15</c:f>
              <c:numCache>
                <c:formatCode>General</c:formatCode>
                <c:ptCount val="6"/>
                <c:pt idx="0">
                  <c:v>3</c:v>
                </c:pt>
                <c:pt idx="1">
                  <c:v>6</c:v>
                </c:pt>
                <c:pt idx="2">
                  <c:v>10</c:v>
                </c:pt>
                <c:pt idx="3">
                  <c:v>15</c:v>
                </c:pt>
                <c:pt idx="4">
                  <c:v>17</c:v>
                </c:pt>
                <c:pt idx="5">
                  <c:v>10</c:v>
                </c:pt>
              </c:numCache>
            </c:numRef>
          </c:val>
        </c:ser>
        <c:axId val="49971200"/>
        <c:axId val="49972736"/>
      </c:barChart>
      <c:catAx>
        <c:axId val="49971200"/>
        <c:scaling>
          <c:orientation val="minMax"/>
        </c:scaling>
        <c:axPos val="b"/>
        <c:majorTickMark val="none"/>
        <c:tickLblPos val="nextTo"/>
        <c:crossAx val="49972736"/>
        <c:crosses val="autoZero"/>
        <c:auto val="1"/>
        <c:lblAlgn val="ctr"/>
        <c:lblOffset val="100"/>
      </c:catAx>
      <c:valAx>
        <c:axId val="4997273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s-ES"/>
                  <a:t>Nº  Jornadas  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b="1"/>
            </a:pPr>
            <a:endParaRPr lang="es-ES"/>
          </a:p>
        </c:txPr>
        <c:crossAx val="4997120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200" b="1"/>
            </a:pPr>
            <a:endParaRPr lang="es-ES"/>
          </a:p>
        </c:txPr>
      </c:dTable>
    </c:plotArea>
    <c:plotVisOnly val="1"/>
  </c:chart>
  <c:spPr>
    <a:solidFill>
      <a:schemeClr val="lt1"/>
    </a:solidFill>
    <a:ln w="25400" cap="flat" cmpd="sng" algn="ctr">
      <a:solidFill>
        <a:schemeClr val="accent2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s-E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style val="26"/>
  <c:chart>
    <c:title>
      <c:tx>
        <c:rich>
          <a:bodyPr/>
          <a:lstStyle/>
          <a:p>
            <a:pPr>
              <a:defRPr/>
            </a:pPr>
            <a:r>
              <a:rPr lang="es-ES"/>
              <a:t>Categorias  sector  oficial 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'Grafica 2007-2009'!$AA$13</c:f>
              <c:strCache>
                <c:ptCount val="1"/>
                <c:pt idx="0">
                  <c:v>2007</c:v>
                </c:pt>
              </c:strCache>
            </c:strRef>
          </c:tx>
          <c:cat>
            <c:strRef>
              <c:f>'Grafica 2007-2009'!$AB$12:$AG$12</c:f>
              <c:strCache>
                <c:ptCount val="6"/>
                <c:pt idx="0">
                  <c:v>Muy Superior</c:v>
                </c:pt>
                <c:pt idx="1">
                  <c:v>Superior</c:v>
                </c:pt>
                <c:pt idx="2">
                  <c:v>Alto</c:v>
                </c:pt>
                <c:pt idx="3">
                  <c:v>Medio</c:v>
                </c:pt>
                <c:pt idx="4">
                  <c:v>Bajo</c:v>
                </c:pt>
                <c:pt idx="5">
                  <c:v>Inferior</c:v>
                </c:pt>
              </c:strCache>
            </c:strRef>
          </c:cat>
          <c:val>
            <c:numRef>
              <c:f>'Grafica 2007-2009'!$AB$13:$AG$13</c:f>
              <c:numCache>
                <c:formatCode>General</c:formatCode>
                <c:ptCount val="6"/>
                <c:pt idx="2">
                  <c:v>4</c:v>
                </c:pt>
                <c:pt idx="3">
                  <c:v>12</c:v>
                </c:pt>
                <c:pt idx="4">
                  <c:v>13</c:v>
                </c:pt>
                <c:pt idx="5">
                  <c:v>6</c:v>
                </c:pt>
              </c:numCache>
            </c:numRef>
          </c:val>
        </c:ser>
        <c:ser>
          <c:idx val="1"/>
          <c:order val="1"/>
          <c:tx>
            <c:strRef>
              <c:f>'Grafica 2007-2009'!$AA$14</c:f>
              <c:strCache>
                <c:ptCount val="1"/>
                <c:pt idx="0">
                  <c:v>2008</c:v>
                </c:pt>
              </c:strCache>
            </c:strRef>
          </c:tx>
          <c:cat>
            <c:strRef>
              <c:f>'Grafica 2007-2009'!$AB$12:$AG$12</c:f>
              <c:strCache>
                <c:ptCount val="6"/>
                <c:pt idx="0">
                  <c:v>Muy Superior</c:v>
                </c:pt>
                <c:pt idx="1">
                  <c:v>Superior</c:v>
                </c:pt>
                <c:pt idx="2">
                  <c:v>Alto</c:v>
                </c:pt>
                <c:pt idx="3">
                  <c:v>Medio</c:v>
                </c:pt>
                <c:pt idx="4">
                  <c:v>Bajo</c:v>
                </c:pt>
                <c:pt idx="5">
                  <c:v>Inferior</c:v>
                </c:pt>
              </c:strCache>
            </c:strRef>
          </c:cat>
          <c:val>
            <c:numRef>
              <c:f>'Grafica 2007-2009'!$AB$14:$AG$14</c:f>
              <c:numCache>
                <c:formatCode>General</c:formatCode>
                <c:ptCount val="6"/>
                <c:pt idx="2">
                  <c:v>5</c:v>
                </c:pt>
                <c:pt idx="3">
                  <c:v>14</c:v>
                </c:pt>
                <c:pt idx="4">
                  <c:v>12</c:v>
                </c:pt>
                <c:pt idx="5">
                  <c:v>7</c:v>
                </c:pt>
              </c:numCache>
            </c:numRef>
          </c:val>
        </c:ser>
        <c:ser>
          <c:idx val="2"/>
          <c:order val="2"/>
          <c:tx>
            <c:strRef>
              <c:f>'Grafica 2007-2009'!$AA$15</c:f>
              <c:strCache>
                <c:ptCount val="1"/>
                <c:pt idx="0">
                  <c:v>2009</c:v>
                </c:pt>
              </c:strCache>
            </c:strRef>
          </c:tx>
          <c:cat>
            <c:strRef>
              <c:f>'Grafica 2007-2009'!$AB$12:$AG$12</c:f>
              <c:strCache>
                <c:ptCount val="6"/>
                <c:pt idx="0">
                  <c:v>Muy Superior</c:v>
                </c:pt>
                <c:pt idx="1">
                  <c:v>Superior</c:v>
                </c:pt>
                <c:pt idx="2">
                  <c:v>Alto</c:v>
                </c:pt>
                <c:pt idx="3">
                  <c:v>Medio</c:v>
                </c:pt>
                <c:pt idx="4">
                  <c:v>Bajo</c:v>
                </c:pt>
                <c:pt idx="5">
                  <c:v>Inferior</c:v>
                </c:pt>
              </c:strCache>
            </c:strRef>
          </c:cat>
          <c:val>
            <c:numRef>
              <c:f>'Grafica 2007-2009'!$AB$15:$AG$15</c:f>
              <c:numCache>
                <c:formatCode>General</c:formatCode>
                <c:ptCount val="6"/>
                <c:pt idx="1">
                  <c:v>3</c:v>
                </c:pt>
                <c:pt idx="2">
                  <c:v>8</c:v>
                </c:pt>
                <c:pt idx="3">
                  <c:v>14</c:v>
                </c:pt>
                <c:pt idx="4">
                  <c:v>8</c:v>
                </c:pt>
                <c:pt idx="5">
                  <c:v>3</c:v>
                </c:pt>
              </c:numCache>
            </c:numRef>
          </c:val>
        </c:ser>
        <c:axId val="86085632"/>
        <c:axId val="86155264"/>
      </c:barChart>
      <c:catAx>
        <c:axId val="86085632"/>
        <c:scaling>
          <c:orientation val="minMax"/>
        </c:scaling>
        <c:axPos val="b"/>
        <c:majorTickMark val="none"/>
        <c:tickLblPos val="nextTo"/>
        <c:crossAx val="86155264"/>
        <c:crosses val="autoZero"/>
        <c:auto val="1"/>
        <c:lblAlgn val="ctr"/>
        <c:lblOffset val="100"/>
      </c:catAx>
      <c:valAx>
        <c:axId val="8615526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s-ES"/>
                  <a:t>Nº de  jornadas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8608563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spPr>
    <a:solidFill>
      <a:schemeClr val="lt1"/>
    </a:solidFill>
    <a:ln w="25400" cap="flat" cmpd="sng" algn="ctr">
      <a:solidFill>
        <a:schemeClr val="accent2"/>
      </a:solidFill>
      <a:prstDash val="solid"/>
    </a:ln>
    <a:effectLst/>
  </c:spPr>
  <c:txPr>
    <a:bodyPr/>
    <a:lstStyle/>
    <a:p>
      <a:pPr>
        <a:defRPr b="1">
          <a:solidFill>
            <a:schemeClr val="dk1"/>
          </a:solidFill>
          <a:latin typeface="+mn-lt"/>
          <a:ea typeface="+mn-ea"/>
          <a:cs typeface="+mn-cs"/>
        </a:defRPr>
      </a:pPr>
      <a:endParaRPr lang="es-E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style val="26"/>
  <c:chart>
    <c:title>
      <c:tx>
        <c:rich>
          <a:bodyPr/>
          <a:lstStyle/>
          <a:p>
            <a:pPr>
              <a:defRPr/>
            </a:pPr>
            <a:r>
              <a:rPr lang="es-ES"/>
              <a:t>Categorías  sector  no  oficial </a:t>
            </a:r>
          </a:p>
        </c:rich>
      </c:tx>
      <c:layout>
        <c:manualLayout>
          <c:xMode val="edge"/>
          <c:yMode val="edge"/>
          <c:x val="0.2331558297480856"/>
          <c:y val="6.8686387942246172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strRef>
              <c:f>'Grafica 2007-2009'!$AL$13</c:f>
              <c:strCache>
                <c:ptCount val="1"/>
                <c:pt idx="0">
                  <c:v>2007</c:v>
                </c:pt>
              </c:strCache>
            </c:strRef>
          </c:tx>
          <c:cat>
            <c:strRef>
              <c:f>'Grafica 2007-2009'!$AM$12:$AR$12</c:f>
              <c:strCache>
                <c:ptCount val="6"/>
                <c:pt idx="0">
                  <c:v>Muy Superior</c:v>
                </c:pt>
                <c:pt idx="1">
                  <c:v>Superior</c:v>
                </c:pt>
                <c:pt idx="2">
                  <c:v>Alto</c:v>
                </c:pt>
                <c:pt idx="3">
                  <c:v>Medio</c:v>
                </c:pt>
                <c:pt idx="4">
                  <c:v>Bajo</c:v>
                </c:pt>
                <c:pt idx="5">
                  <c:v>Inferior</c:v>
                </c:pt>
              </c:strCache>
            </c:strRef>
          </c:cat>
          <c:val>
            <c:numRef>
              <c:f>'Grafica 2007-2009'!$AM$13:$AR$13</c:f>
              <c:numCache>
                <c:formatCode>General</c:formatCode>
                <c:ptCount val="6"/>
                <c:pt idx="0">
                  <c:v>3</c:v>
                </c:pt>
                <c:pt idx="1">
                  <c:v>2</c:v>
                </c:pt>
                <c:pt idx="2">
                  <c:v>1</c:v>
                </c:pt>
                <c:pt idx="3">
                  <c:v>1</c:v>
                </c:pt>
                <c:pt idx="4">
                  <c:v>11</c:v>
                </c:pt>
                <c:pt idx="5">
                  <c:v>10</c:v>
                </c:pt>
              </c:numCache>
            </c:numRef>
          </c:val>
        </c:ser>
        <c:ser>
          <c:idx val="1"/>
          <c:order val="1"/>
          <c:tx>
            <c:strRef>
              <c:f>'Grafica 2007-2009'!$AL$14</c:f>
              <c:strCache>
                <c:ptCount val="1"/>
                <c:pt idx="0">
                  <c:v>2008</c:v>
                </c:pt>
              </c:strCache>
            </c:strRef>
          </c:tx>
          <c:cat>
            <c:strRef>
              <c:f>'Grafica 2007-2009'!$AM$12:$AR$12</c:f>
              <c:strCache>
                <c:ptCount val="6"/>
                <c:pt idx="0">
                  <c:v>Muy Superior</c:v>
                </c:pt>
                <c:pt idx="1">
                  <c:v>Superior</c:v>
                </c:pt>
                <c:pt idx="2">
                  <c:v>Alto</c:v>
                </c:pt>
                <c:pt idx="3">
                  <c:v>Medio</c:v>
                </c:pt>
                <c:pt idx="4">
                  <c:v>Bajo</c:v>
                </c:pt>
                <c:pt idx="5">
                  <c:v>Inferior</c:v>
                </c:pt>
              </c:strCache>
            </c:strRef>
          </c:cat>
          <c:val>
            <c:numRef>
              <c:f>'Grafica 2007-2009'!$AM$14:$AR$14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1</c:v>
                </c:pt>
                <c:pt idx="3">
                  <c:v>4</c:v>
                </c:pt>
                <c:pt idx="4">
                  <c:v>4</c:v>
                </c:pt>
                <c:pt idx="5">
                  <c:v>16</c:v>
                </c:pt>
              </c:numCache>
            </c:numRef>
          </c:val>
        </c:ser>
        <c:ser>
          <c:idx val="2"/>
          <c:order val="2"/>
          <c:tx>
            <c:strRef>
              <c:f>'Grafica 2007-2009'!$AL$15</c:f>
              <c:strCache>
                <c:ptCount val="1"/>
                <c:pt idx="0">
                  <c:v>2009</c:v>
                </c:pt>
              </c:strCache>
            </c:strRef>
          </c:tx>
          <c:cat>
            <c:strRef>
              <c:f>'Grafica 2007-2009'!$AM$12:$AR$12</c:f>
              <c:strCache>
                <c:ptCount val="6"/>
                <c:pt idx="0">
                  <c:v>Muy Superior</c:v>
                </c:pt>
                <c:pt idx="1">
                  <c:v>Superior</c:v>
                </c:pt>
                <c:pt idx="2">
                  <c:v>Alto</c:v>
                </c:pt>
                <c:pt idx="3">
                  <c:v>Medio</c:v>
                </c:pt>
                <c:pt idx="4">
                  <c:v>Bajo</c:v>
                </c:pt>
                <c:pt idx="5">
                  <c:v>Inferior</c:v>
                </c:pt>
              </c:strCache>
            </c:strRef>
          </c:cat>
          <c:val>
            <c:numRef>
              <c:f>'Grafica 2007-2009'!$AM$15:$AR$15</c:f>
              <c:numCache>
                <c:formatCode>General</c:formatCode>
                <c:ptCount val="6"/>
                <c:pt idx="0">
                  <c:v>3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  <c:pt idx="4">
                  <c:v>9</c:v>
                </c:pt>
                <c:pt idx="5">
                  <c:v>7</c:v>
                </c:pt>
              </c:numCache>
            </c:numRef>
          </c:val>
        </c:ser>
        <c:axId val="135789184"/>
        <c:axId val="140657024"/>
      </c:barChart>
      <c:catAx>
        <c:axId val="135789184"/>
        <c:scaling>
          <c:orientation val="minMax"/>
        </c:scaling>
        <c:axPos val="b"/>
        <c:majorTickMark val="none"/>
        <c:tickLblPos val="nextTo"/>
        <c:crossAx val="140657024"/>
        <c:crosses val="autoZero"/>
        <c:auto val="1"/>
        <c:lblAlgn val="ctr"/>
        <c:lblOffset val="100"/>
      </c:catAx>
      <c:valAx>
        <c:axId val="14065702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s-ES"/>
                  <a:t>Nº  de jornadas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b="1"/>
            </a:pPr>
            <a:endParaRPr lang="es-ES"/>
          </a:p>
        </c:txPr>
        <c:crossAx val="135789184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1200" b="1"/>
            </a:pPr>
            <a:endParaRPr lang="es-ES"/>
          </a:p>
        </c:txPr>
      </c:dTable>
    </c:plotArea>
    <c:plotVisOnly val="1"/>
  </c:chart>
  <c:spPr>
    <a:solidFill>
      <a:schemeClr val="lt1"/>
    </a:solidFill>
    <a:ln w="25400" cap="flat" cmpd="sng" algn="ctr">
      <a:solidFill>
        <a:schemeClr val="accent2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s-E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B2DD95-1F2A-4D3A-97B7-1C6C32AD390F}" type="datetimeFigureOut">
              <a:rPr lang="es-ES" smtClean="0"/>
              <a:pPr/>
              <a:t>27/10/2010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7AA239-6F47-46FB-B653-7C90BC681A8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A239-6F47-46FB-B653-7C90BC681A81}" type="slidenum">
              <a:rPr lang="es-ES" smtClean="0"/>
              <a:pPr/>
              <a:t>17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8A8DB-1456-45B1-BBEF-FA690C58F01C}" type="datetimeFigureOut">
              <a:rPr lang="es-ES" smtClean="0"/>
              <a:pPr/>
              <a:t>27/10/2010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CF720-3224-4A29-8A5A-41D949A3750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8A8DB-1456-45B1-BBEF-FA690C58F01C}" type="datetimeFigureOut">
              <a:rPr lang="es-ES" smtClean="0"/>
              <a:pPr/>
              <a:t>27/10/2010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CF720-3224-4A29-8A5A-41D949A3750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8A8DB-1456-45B1-BBEF-FA690C58F01C}" type="datetimeFigureOut">
              <a:rPr lang="es-ES" smtClean="0"/>
              <a:pPr/>
              <a:t>27/10/2010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CF720-3224-4A29-8A5A-41D949A3750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8A8DB-1456-45B1-BBEF-FA690C58F01C}" type="datetimeFigureOut">
              <a:rPr lang="es-ES" smtClean="0"/>
              <a:pPr/>
              <a:t>27/10/2010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CF720-3224-4A29-8A5A-41D949A3750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8A8DB-1456-45B1-BBEF-FA690C58F01C}" type="datetimeFigureOut">
              <a:rPr lang="es-ES" smtClean="0"/>
              <a:pPr/>
              <a:t>27/10/2010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CF720-3224-4A29-8A5A-41D949A3750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8A8DB-1456-45B1-BBEF-FA690C58F01C}" type="datetimeFigureOut">
              <a:rPr lang="es-ES" smtClean="0"/>
              <a:pPr/>
              <a:t>27/10/2010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CF720-3224-4A29-8A5A-41D949A3750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8A8DB-1456-45B1-BBEF-FA690C58F01C}" type="datetimeFigureOut">
              <a:rPr lang="es-ES" smtClean="0"/>
              <a:pPr/>
              <a:t>27/10/2010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CF720-3224-4A29-8A5A-41D949A3750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8A8DB-1456-45B1-BBEF-FA690C58F01C}" type="datetimeFigureOut">
              <a:rPr lang="es-ES" smtClean="0"/>
              <a:pPr/>
              <a:t>27/10/2010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CF720-3224-4A29-8A5A-41D949A3750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8A8DB-1456-45B1-BBEF-FA690C58F01C}" type="datetimeFigureOut">
              <a:rPr lang="es-ES" smtClean="0"/>
              <a:pPr/>
              <a:t>27/10/2010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CF720-3224-4A29-8A5A-41D949A3750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8A8DB-1456-45B1-BBEF-FA690C58F01C}" type="datetimeFigureOut">
              <a:rPr lang="es-ES" smtClean="0"/>
              <a:pPr/>
              <a:t>27/10/2010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CF720-3224-4A29-8A5A-41D949A3750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8A8DB-1456-45B1-BBEF-FA690C58F01C}" type="datetimeFigureOut">
              <a:rPr lang="es-ES" smtClean="0"/>
              <a:pPr/>
              <a:t>27/10/2010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CF720-3224-4A29-8A5A-41D949A3750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8A8DB-1456-45B1-BBEF-FA690C58F01C}" type="datetimeFigureOut">
              <a:rPr lang="es-ES" smtClean="0"/>
              <a:pPr/>
              <a:t>27/10/2010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CF720-3224-4A29-8A5A-41D949A3750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714348" y="2568355"/>
            <a:ext cx="8033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dirty="0" smtClean="0"/>
              <a:t>¿ Cómo   estamos  en  calidad  educativa ?</a:t>
            </a:r>
            <a:endParaRPr lang="es-E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928670"/>
            <a:ext cx="9001157" cy="3014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Rectángulo"/>
          <p:cNvSpPr/>
          <p:nvPr/>
        </p:nvSpPr>
        <p:spPr>
          <a:xfrm>
            <a:off x="2714612" y="428604"/>
            <a:ext cx="3742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/>
              <a:t>Estudiantes evaluados  quinto  grado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90" y="857246"/>
            <a:ext cx="8358214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Rectángulo"/>
          <p:cNvSpPr/>
          <p:nvPr/>
        </p:nvSpPr>
        <p:spPr>
          <a:xfrm>
            <a:off x="1000100" y="428604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 smtClean="0"/>
              <a:t>Estudiantes evaluados  según modelo educativo , noveno  grado</a:t>
            </a:r>
            <a:endParaRPr lang="es-ES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357562"/>
            <a:ext cx="828680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Rectángulo"/>
          <p:cNvSpPr/>
          <p:nvPr/>
        </p:nvSpPr>
        <p:spPr>
          <a:xfrm>
            <a:off x="1500166" y="3000372"/>
            <a:ext cx="6636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/>
              <a:t>Estudiantes evaluados según discapacidad reportada, noveno grado</a:t>
            </a:r>
            <a:endParaRPr lang="es-ES" dirty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5757885"/>
            <a:ext cx="821537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428596" y="5202808"/>
            <a:ext cx="8674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 smtClean="0"/>
              <a:t>Estudiantes evaluados y establecimientos educativos con indicios de copia, noveno grado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857232"/>
            <a:ext cx="871543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Rectángulo"/>
          <p:cNvSpPr/>
          <p:nvPr/>
        </p:nvSpPr>
        <p:spPr>
          <a:xfrm>
            <a:off x="1357306" y="59272"/>
            <a:ext cx="6572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 smtClean="0"/>
              <a:t>Establecimientos educativos evaluados, noveno grado: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4" y="928670"/>
            <a:ext cx="878684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Rectángulo"/>
          <p:cNvSpPr/>
          <p:nvPr/>
        </p:nvSpPr>
        <p:spPr>
          <a:xfrm>
            <a:off x="2786050" y="428604"/>
            <a:ext cx="42963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 smtClean="0"/>
              <a:t>Estudiantes evaluados, noveno  grado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1524001" y="928662"/>
          <a:ext cx="6095998" cy="3071841"/>
        </p:xfrm>
        <a:graphic>
          <a:graphicData uri="http://schemas.openxmlformats.org/drawingml/2006/table">
            <a:tbl>
              <a:tblPr/>
              <a:tblGrid>
                <a:gridCol w="1661839"/>
                <a:gridCol w="496998"/>
                <a:gridCol w="644545"/>
                <a:gridCol w="714436"/>
                <a:gridCol w="644545"/>
                <a:gridCol w="644545"/>
                <a:gridCol w="644545"/>
                <a:gridCol w="644545"/>
              </a:tblGrid>
              <a:tr h="230065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RESULTADOS  PRUEBA  SABER  5º  2009</a:t>
                      </a:r>
                    </a:p>
                  </a:txBody>
                  <a:tcPr marL="7776" marR="7776" marT="77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73034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76" marR="7776" marT="77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76" marR="7776" marT="77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76" marR="7776" marT="77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76" marR="7776" marT="77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76" marR="7776" marT="77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76" marR="7776" marT="77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76" marR="7776" marT="77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76" marR="7776" marT="77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065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  de  Desempeño </a:t>
                      </a: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INSUFICIENTE Y MINIMO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SATIFACTORIO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AVANZADO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30065">
                <a:tc gridSpan="2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SINCELEJO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COLOMBIA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SINCELEJO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COLOMBIA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SINCELEJO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COLOMBIA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184051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LENGUAJE</a:t>
                      </a: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OFICIAL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67%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</a:tr>
              <a:tr h="18405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PRIVADO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42%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</a:tr>
              <a:tr h="18405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URBANO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</a:tr>
              <a:tr h="18405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RURAL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</a:tr>
              <a:tr h="184051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MATEMATICAS</a:t>
                      </a: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OFICIAL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  <a:tr h="18405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PRIVADO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  <a:tr h="18405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URBANO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  <a:tr h="18405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RURAL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  <a:tr h="184051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CIENCIAS</a:t>
                      </a: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OFICIAL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8405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PRIVADO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8405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URBANO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8405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RURAL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76%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</a:tbl>
          </a:graphicData>
        </a:graphic>
      </p:graphicFrame>
      <p:sp>
        <p:nvSpPr>
          <p:cNvPr id="3" name="2 Marcador de contenido"/>
          <p:cNvSpPr txBox="1">
            <a:spLocks/>
          </p:cNvSpPr>
          <p:nvPr/>
        </p:nvSpPr>
        <p:spPr>
          <a:xfrm>
            <a:off x="428596" y="4186268"/>
            <a:ext cx="8464579" cy="110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33413" marR="0" lvl="0" indent="-63341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CO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Se  presenta  una desigualdades en los desempeños de los estudiantes, que reflejan</a:t>
            </a:r>
            <a:r>
              <a:rPr kumimoji="0" lang="es-CO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CO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las diferencias de los procesos de enseñanza y aprendizaje entre las zonas rural </a:t>
            </a:r>
            <a:r>
              <a:rPr kumimoji="0" lang="es-CO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y urbana, </a:t>
            </a:r>
            <a:r>
              <a:rPr kumimoji="0" lang="es-CO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así como entre los del sector oficial y privado.</a:t>
            </a:r>
          </a:p>
          <a:p>
            <a:pPr marL="633413" marR="0" lvl="0" indent="-63341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CO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1500166" y="1142984"/>
          <a:ext cx="6095998" cy="2594220"/>
        </p:xfrm>
        <a:graphic>
          <a:graphicData uri="http://schemas.openxmlformats.org/drawingml/2006/table">
            <a:tbl>
              <a:tblPr/>
              <a:tblGrid>
                <a:gridCol w="1661839"/>
                <a:gridCol w="496998"/>
                <a:gridCol w="644545"/>
                <a:gridCol w="714436"/>
                <a:gridCol w="644545"/>
                <a:gridCol w="644545"/>
                <a:gridCol w="644545"/>
                <a:gridCol w="644545"/>
              </a:tblGrid>
              <a:tr h="194388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RESULTADOS  PRUEBA  SABER  9º  2009</a:t>
                      </a:r>
                    </a:p>
                  </a:txBody>
                  <a:tcPr marL="7776" marR="7776" marT="77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4624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76" marR="7776" marT="77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76" marR="7776" marT="77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76" marR="7776" marT="77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76" marR="7776" marT="77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76" marR="7776" marT="77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76" marR="7776" marT="77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76" marR="7776" marT="77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76" marR="7776" marT="77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88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  de  Desempeño </a:t>
                      </a: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INSUFICIENTE Y MINIMO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SATIFACTORIO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AVANZADO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94388">
                <a:tc gridSpan="2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SINCELEJO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COLOMBIA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SINCELEJO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COLOMBIA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SINCELEJO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COLOMBIA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15551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LENGUAJE</a:t>
                      </a: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OFICIAL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</a:tr>
              <a:tr h="15551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PRIVADO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</a:tr>
              <a:tr h="15551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URBANO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</a:tr>
              <a:tr h="15551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RURAL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</a:tr>
              <a:tr h="15551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MATEMATICAS</a:t>
                      </a: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OFICIAL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  <a:tr h="15551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PRIVADO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  <a:tr h="15551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URBANO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  <a:tr h="15551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RURAL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  <a:tr h="15551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CIENCIAS</a:t>
                      </a:r>
                    </a:p>
                  </a:txBody>
                  <a:tcPr marL="7776" marR="7776" marT="77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OFICIAL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5551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PRIVADO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5551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URBANO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5551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RURAL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4%</a:t>
                      </a:r>
                    </a:p>
                  </a:txBody>
                  <a:tcPr marL="7776" marR="7776" marT="77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214282" y="1357308"/>
          <a:ext cx="8429689" cy="4402204"/>
        </p:xfrm>
        <a:graphic>
          <a:graphicData uri="http://schemas.openxmlformats.org/drawingml/2006/table">
            <a:tbl>
              <a:tblPr/>
              <a:tblGrid>
                <a:gridCol w="2549759"/>
                <a:gridCol w="419995"/>
                <a:gridCol w="419995"/>
                <a:gridCol w="419995"/>
                <a:gridCol w="419995"/>
                <a:gridCol w="419995"/>
                <a:gridCol w="419995"/>
                <a:gridCol w="419995"/>
                <a:gridCol w="419995"/>
                <a:gridCol w="419995"/>
                <a:gridCol w="419995"/>
                <a:gridCol w="419995"/>
                <a:gridCol w="419995"/>
                <a:gridCol w="419995"/>
                <a:gridCol w="419995"/>
              </a:tblGrid>
              <a:tr h="187099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Competencias  y  componentes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GRADO 5º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MS Sans Serif"/>
                        </a:rPr>
                        <a:t>GRADO  9º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87099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Lenguaje 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D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MD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TD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F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MF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S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D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MD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TD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F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MF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S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099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 dirty="0">
                          <a:solidFill>
                            <a:srgbClr val="7030A0"/>
                          </a:solidFill>
                          <a:latin typeface="MS Sans Serif"/>
                        </a:rPr>
                        <a:t>Lectura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44%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8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12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36%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11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6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099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 dirty="0">
                          <a:solidFill>
                            <a:srgbClr val="7030A0"/>
                          </a:solidFill>
                          <a:latin typeface="MS Sans Serif"/>
                        </a:rPr>
                        <a:t>Escritura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44%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14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19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58%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8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099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MS Sans Serif"/>
                        </a:rPr>
                        <a:t>Semántica</a:t>
                      </a:r>
                      <a:endParaRPr lang="es-ES" sz="11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latin typeface="MS Sans Serif"/>
                      </a:endParaRP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38%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17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6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10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30%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11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099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MS Sans Serif"/>
                        </a:rPr>
                        <a:t>Sintaxis 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35%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15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6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21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64%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099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MS Sans Serif"/>
                        </a:rPr>
                        <a:t>Pragmática</a:t>
                      </a:r>
                      <a:endParaRPr lang="es-ES" sz="11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latin typeface="MS Sans Serif"/>
                      </a:endParaRP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16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50%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6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8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24%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14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6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099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Matemáticas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D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MD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TD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F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MF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S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D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MD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TD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F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MF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S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099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 dirty="0">
                          <a:solidFill>
                            <a:srgbClr val="7030A0"/>
                          </a:solidFill>
                          <a:latin typeface="MS Sans Serif"/>
                        </a:rPr>
                        <a:t>Razonamiento  y  argumentación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13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38%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15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11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14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42%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14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099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 dirty="0">
                          <a:solidFill>
                            <a:srgbClr val="7030A0"/>
                          </a:solidFill>
                          <a:latin typeface="MS Sans Serif"/>
                        </a:rPr>
                        <a:t>Comunicación, representación y  </a:t>
                      </a:r>
                      <a:r>
                        <a:rPr lang="es-ES" sz="1100" b="1" i="0" u="none" strike="noStrike" dirty="0" smtClean="0">
                          <a:solidFill>
                            <a:srgbClr val="7030A0"/>
                          </a:solidFill>
                          <a:latin typeface="MS Sans Serif"/>
                        </a:rPr>
                        <a:t>modelación</a:t>
                      </a:r>
                      <a:endParaRPr lang="es-ES" sz="1100" b="1" i="0" u="none" strike="noStrike" dirty="0">
                        <a:solidFill>
                          <a:srgbClr val="7030A0"/>
                        </a:solidFill>
                        <a:latin typeface="MS Sans Serif"/>
                      </a:endParaRP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9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26%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9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27%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15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099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 dirty="0">
                          <a:solidFill>
                            <a:srgbClr val="7030A0"/>
                          </a:solidFill>
                          <a:latin typeface="MS Sans Serif"/>
                        </a:rPr>
                        <a:t>Planteamiento  y  resolución de problemas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18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53%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6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14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8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22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67%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099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MS Sans Serif"/>
                        </a:rPr>
                        <a:t>Numérico - </a:t>
                      </a:r>
                      <a:r>
                        <a:rPr lang="es-ES" sz="1100" b="1" i="0" u="none" strike="noStrike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MS Sans Serif"/>
                        </a:rPr>
                        <a:t>variacional</a:t>
                      </a:r>
                      <a:endParaRPr lang="es-ES" sz="11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latin typeface="MS Sans Serif"/>
                      </a:endParaRP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19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6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25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74%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15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18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55%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8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6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099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MS Sans Serif"/>
                        </a:rPr>
                        <a:t>Geométrico-Métrico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13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38%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16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12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14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42%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11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099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MS Sans Serif"/>
                        </a:rPr>
                        <a:t>Aleatorio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6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21%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19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6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10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30%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15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099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Ciencias  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D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MD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TD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F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MF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S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D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MD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TD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F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MF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latin typeface="MS Sans Serif"/>
                        </a:rPr>
                        <a:t>S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099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 dirty="0">
                          <a:solidFill>
                            <a:srgbClr val="7030A0"/>
                          </a:solidFill>
                          <a:latin typeface="MS Sans Serif"/>
                        </a:rPr>
                        <a:t>Uso  comprensivo  del  conocimiento científico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38%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11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9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14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42%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9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099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 dirty="0">
                          <a:solidFill>
                            <a:srgbClr val="7030A0"/>
                          </a:solidFill>
                          <a:latin typeface="MS Sans Serif"/>
                        </a:rPr>
                        <a:t>Explicación de  </a:t>
                      </a:r>
                      <a:r>
                        <a:rPr lang="es-ES" sz="1100" b="1" i="0" u="none" strike="noStrike" dirty="0" err="1">
                          <a:solidFill>
                            <a:srgbClr val="7030A0"/>
                          </a:solidFill>
                          <a:latin typeface="MS Sans Serif"/>
                        </a:rPr>
                        <a:t>fenomenos</a:t>
                      </a:r>
                      <a:endParaRPr lang="es-ES" sz="1100" b="1" i="0" u="none" strike="noStrike" dirty="0">
                        <a:solidFill>
                          <a:srgbClr val="7030A0"/>
                        </a:solidFill>
                        <a:latin typeface="MS Sans Serif"/>
                      </a:endParaRP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18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20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59%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6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12%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21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099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 dirty="0">
                          <a:solidFill>
                            <a:srgbClr val="7030A0"/>
                          </a:solidFill>
                          <a:latin typeface="MS Sans Serif"/>
                        </a:rPr>
                        <a:t>Indagación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12%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13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20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61%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099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MS Sans Serif"/>
                        </a:rPr>
                        <a:t>Entorno  vivo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13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15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44%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9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6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16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6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22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67%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099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MS Sans Serif"/>
                        </a:rPr>
                        <a:t>Entorno físico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6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11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32%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12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8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9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27%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10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C00000"/>
                          </a:solidFill>
                          <a:latin typeface="MS Sans Serif"/>
                        </a:rPr>
                        <a:t>11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099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 dirty="0" err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MS Sans Serif"/>
                        </a:rPr>
                        <a:t>Ciencia,tecnología</a:t>
                      </a:r>
                      <a:r>
                        <a:rPr lang="es-ES" sz="11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MS Sans Serif"/>
                        </a:rPr>
                        <a:t>  y  sociedad(CTS)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14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15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44%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solidFill>
                            <a:srgbClr val="00B050"/>
                          </a:solidFill>
                          <a:latin typeface="MS Sans Serif"/>
                        </a:rPr>
                        <a:t>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00B050"/>
                          </a:solidFill>
                          <a:latin typeface="MS Sans Serif"/>
                        </a:rPr>
                        <a:t>10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6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21%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18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solidFill>
                            <a:srgbClr val="C00000"/>
                          </a:solidFill>
                          <a:latin typeface="MS Sans Serif"/>
                        </a:rPr>
                        <a:t>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285720" y="89083"/>
          <a:ext cx="8358246" cy="1125339"/>
        </p:xfrm>
        <a:graphic>
          <a:graphicData uri="http://schemas.openxmlformats.org/drawingml/2006/table">
            <a:tbl>
              <a:tblPr/>
              <a:tblGrid>
                <a:gridCol w="8358246"/>
              </a:tblGrid>
              <a:tr h="325823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latin typeface="MS Sans Serif"/>
                        </a:rPr>
                        <a:t>MUNICIPIO  DE  SINCELEJO</a:t>
                      </a:r>
                    </a:p>
                  </a:txBody>
                  <a:tcPr marL="6494" marR="6494" marT="64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325823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latin typeface="MS Sans Serif"/>
                        </a:rPr>
                        <a:t>RESULTADOS  PRUEBAS  SABER  SECTOR  OFICIAL             AÑO  2009    </a:t>
                      </a:r>
                    </a:p>
                  </a:txBody>
                  <a:tcPr marL="6494" marR="6494" marT="64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473693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latin typeface="MS Sans Serif"/>
                        </a:rPr>
                        <a:t>DEBILIDADES  Y  FORTALEZAS  EN COMPETENCIAS  Y  COMPONENTES  DE    LENGUAJE, MATEMATICAS Y  CIENCIAS   GRADOS  5º  Y  9º</a:t>
                      </a:r>
                    </a:p>
                  </a:txBody>
                  <a:tcPr marL="6494" marR="6494" marT="649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14282" y="6034108"/>
          <a:ext cx="3162300" cy="323850"/>
        </p:xfrm>
        <a:graphic>
          <a:graphicData uri="http://schemas.openxmlformats.org/drawingml/2006/table">
            <a:tbl>
              <a:tblPr/>
              <a:tblGrid>
                <a:gridCol w="2715074"/>
                <a:gridCol w="447226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latin typeface="MS Sans Serif"/>
                        </a:rPr>
                        <a:t>Base  de  calculo 5º:  34  EE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latin typeface="MS Sans Serif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latin typeface="MS Sans Serif"/>
                        </a:rPr>
                        <a:t>Base  de  calculo 9º:  33  EE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 dirty="0">
                          <a:latin typeface="MS Sans Serif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4000496" y="5905523"/>
          <a:ext cx="3162300" cy="809625"/>
        </p:xfrm>
        <a:graphic>
          <a:graphicData uri="http://schemas.openxmlformats.org/drawingml/2006/table">
            <a:tbl>
              <a:tblPr/>
              <a:tblGrid>
                <a:gridCol w="2715074"/>
                <a:gridCol w="447226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latin typeface="MS Sans Serif"/>
                        </a:rPr>
                        <a:t>DEBIL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latin typeface="MS Sans Serif"/>
                        </a:rPr>
                        <a:t>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latin typeface="MS Sans Serif"/>
                        </a:rPr>
                        <a:t>MUY  DEBIL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latin typeface="MS Sans Serif"/>
                        </a:rPr>
                        <a:t>MD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latin typeface="MS Sans Serif"/>
                        </a:rPr>
                        <a:t>FUERTE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latin typeface="MS Sans Serif"/>
                        </a:rPr>
                        <a:t>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latin typeface="MS Sans Serif"/>
                        </a:rPr>
                        <a:t>MUY  FUERTE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>
                          <a:latin typeface="MS Sans Serif"/>
                        </a:rPr>
                        <a:t>MF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latin typeface="MS Sans Serif"/>
                        </a:rPr>
                        <a:t>SIMILAR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0" i="0" u="none" strike="noStrike" dirty="0">
                          <a:latin typeface="MS Sans Serif"/>
                        </a:rPr>
                        <a:t>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285720" y="142852"/>
          <a:ext cx="8572555" cy="6072220"/>
        </p:xfrm>
        <a:graphic>
          <a:graphicData uri="http://schemas.openxmlformats.org/drawingml/2006/table">
            <a:tbl>
              <a:tblPr/>
              <a:tblGrid>
                <a:gridCol w="2470375"/>
                <a:gridCol w="728207"/>
                <a:gridCol w="433236"/>
                <a:gridCol w="433236"/>
                <a:gridCol w="433236"/>
                <a:gridCol w="497761"/>
                <a:gridCol w="433236"/>
                <a:gridCol w="433236"/>
                <a:gridCol w="433236"/>
                <a:gridCol w="433236"/>
                <a:gridCol w="433236"/>
                <a:gridCol w="543852"/>
                <a:gridCol w="433236"/>
                <a:gridCol w="433236"/>
              </a:tblGrid>
              <a:tr h="276010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MUNICIPIO  DE  SINCELEJO 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6010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RESULTADOS  PRUEBA  SABER  AÑO  2009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6010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 SINCELEJO  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6010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COMPARACION   DE  PROMEDIOS  DE LOS  EE   DE  SINCELEJO    DE  LAS   AREAS  EVALUADAS   CON  10  GRUPOS  DE  REFERENCIAS  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6010"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1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PRUEBA  SABER  SINCELEJO  2009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GRADO  5º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GRADO 9º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601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Indicador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Grupos de Referencias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LENGUAJE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MATEMATICAS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CIENCIAS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LENGUAJE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MATEMATICAS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CIENCIAS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601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  EE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  EE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  EE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NºEE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NºEE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NºEE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276010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EE   que    no Superan   ningún  grupo de R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10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EE   que  Superan  </a:t>
                      </a:r>
                      <a:r>
                        <a:rPr lang="es-ES" sz="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</a:t>
                      </a:r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grupo  de  ref.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10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EE   que  Superan  </a:t>
                      </a:r>
                      <a:r>
                        <a:rPr lang="es-ES" sz="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2</a:t>
                      </a:r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grupo  de  ref.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10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EE   que  Superan  </a:t>
                      </a:r>
                      <a:r>
                        <a:rPr lang="es-ES" sz="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3</a:t>
                      </a:r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grupo  de  ref.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10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EE   que  Superan  </a:t>
                      </a:r>
                      <a:r>
                        <a:rPr lang="es-ES" sz="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4</a:t>
                      </a:r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grupo  de  ref.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10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EE   que  Superan  </a:t>
                      </a:r>
                      <a:r>
                        <a:rPr lang="es-ES" sz="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5</a:t>
                      </a:r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grupo  de  ref.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10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EE   que  Superan  </a:t>
                      </a:r>
                      <a:r>
                        <a:rPr lang="es-ES" sz="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6</a:t>
                      </a:r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grupo  de  ref.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10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EE   que  Superan  </a:t>
                      </a:r>
                      <a:r>
                        <a:rPr lang="es-ES" sz="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7</a:t>
                      </a:r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grupo  de  ref.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10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EE   que  Superan  </a:t>
                      </a:r>
                      <a:r>
                        <a:rPr lang="es-ES" sz="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8</a:t>
                      </a:r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grupo  de  ref.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10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EE   que  Superan  </a:t>
                      </a:r>
                      <a:r>
                        <a:rPr lang="es-ES" sz="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9</a:t>
                      </a:r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grupo  de  ref.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10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EE   que  Superan  </a:t>
                      </a:r>
                      <a:r>
                        <a:rPr lang="es-ES" sz="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10</a:t>
                      </a:r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grupo  de  ref.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1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10"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1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ESTUDIANTES  EVALUADOS 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3312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3261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3264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2974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2951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2979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357153" y="285728"/>
          <a:ext cx="8501126" cy="6000786"/>
        </p:xfrm>
        <a:graphic>
          <a:graphicData uri="http://schemas.openxmlformats.org/drawingml/2006/table">
            <a:tbl>
              <a:tblPr/>
              <a:tblGrid>
                <a:gridCol w="2449786"/>
                <a:gridCol w="722138"/>
                <a:gridCol w="429627"/>
                <a:gridCol w="429627"/>
                <a:gridCol w="429627"/>
                <a:gridCol w="493613"/>
                <a:gridCol w="429627"/>
                <a:gridCol w="429627"/>
                <a:gridCol w="429627"/>
                <a:gridCol w="429627"/>
                <a:gridCol w="429627"/>
                <a:gridCol w="539319"/>
                <a:gridCol w="429627"/>
                <a:gridCol w="429627"/>
              </a:tblGrid>
              <a:tr h="272763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MUNICIPIO  DE  SINCELEJO 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2763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RESULTADOS  PRUEBA  SABER  AÑO  2009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2763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SECTOR   OFICIAL  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2763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COMPARACION   DE  PROMEDIOS  DE LOS  EE  OFICIALES   DE  LAS   AREAS  EVALUADAS   CON  10  GRUPOS  DE  REFERENCIAS  </a:t>
                      </a: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2763"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763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PRUEBA  SABER  SINCELEJO  SECTOR  OFICIAL  2009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GRADO  5º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GRADO 9º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276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Indicador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Grupos de Referencias</a:t>
                      </a:r>
                    </a:p>
                  </a:txBody>
                  <a:tcPr marL="6578" marR="6578" marT="65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LENGUAJE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MATEMATICAS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CIENCIAS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LENGUAJE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MATEMATICAS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CIENCIAS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276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  EE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  EE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  EE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NºEE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NºEE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NºEE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272763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EE   que    no Superan   ningún  grupo de R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763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EE   que  Superan  </a:t>
                      </a:r>
                      <a:r>
                        <a:rPr lang="es-ES" sz="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</a:t>
                      </a:r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grupo  de  ref.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763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EE   que  Superan  </a:t>
                      </a:r>
                      <a:r>
                        <a:rPr lang="es-ES" sz="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2</a:t>
                      </a:r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grupo  de  ref.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763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EE   que  Superan  </a:t>
                      </a:r>
                      <a:r>
                        <a:rPr lang="es-ES" sz="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3</a:t>
                      </a:r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grupo  de  ref.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763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EE   que  Superan  </a:t>
                      </a:r>
                      <a:r>
                        <a:rPr lang="es-ES" sz="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4</a:t>
                      </a:r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grupo  de  ref.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763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EE   que  Superan  </a:t>
                      </a:r>
                      <a:r>
                        <a:rPr lang="es-ES" sz="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5</a:t>
                      </a:r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grupo  de  ref.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763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EE   que  Superan  </a:t>
                      </a:r>
                      <a:r>
                        <a:rPr lang="es-ES" sz="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6</a:t>
                      </a:r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grupo  de  ref.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763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EE   que  Superan  </a:t>
                      </a:r>
                      <a:r>
                        <a:rPr lang="es-ES" sz="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7</a:t>
                      </a:r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grupo  de  ref.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763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EE   que  Superan  </a:t>
                      </a:r>
                      <a:r>
                        <a:rPr lang="es-ES" sz="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8</a:t>
                      </a:r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grupo  de  ref.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763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EE   que  Superan  </a:t>
                      </a:r>
                      <a:r>
                        <a:rPr lang="es-ES" sz="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9</a:t>
                      </a:r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grupo  de  ref.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763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EE   que  Superan  </a:t>
                      </a:r>
                      <a:r>
                        <a:rPr lang="es-ES" sz="8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10</a:t>
                      </a:r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grupo  de  ref.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763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763"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78" marR="6578" marT="65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763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ESTUDIANTES  EVALUADOS 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2593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2536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2534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2593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2574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2602</a:t>
                      </a:r>
                    </a:p>
                  </a:txBody>
                  <a:tcPr marL="6578" marR="6578" marT="65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857937" y="1389549"/>
          <a:ext cx="3428125" cy="4078903"/>
        </p:xfrm>
        <a:graphic>
          <a:graphicData uri="http://schemas.openxmlformats.org/drawingml/2006/table">
            <a:tbl>
              <a:tblPr/>
              <a:tblGrid>
                <a:gridCol w="188342"/>
                <a:gridCol w="1494585"/>
                <a:gridCol w="182266"/>
                <a:gridCol w="182266"/>
                <a:gridCol w="223276"/>
                <a:gridCol w="182266"/>
                <a:gridCol w="182266"/>
                <a:gridCol w="182266"/>
                <a:gridCol w="182266"/>
                <a:gridCol w="182266"/>
                <a:gridCol w="246060"/>
              </a:tblGrid>
              <a:tr h="9192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600" b="0" i="0" u="none" strike="noStrike">
                          <a:latin typeface="Arial"/>
                        </a:rPr>
                        <a:t>Nº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600" b="0" i="0" u="none" strike="noStrike">
                          <a:latin typeface="Arial"/>
                        </a:rPr>
                        <a:t>ESTABLECIMIENTO  EDUCATIVO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600" b="0" i="0" u="none" strike="noStrike">
                          <a:latin typeface="Arial"/>
                        </a:rPr>
                        <a:t>10º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600" b="0" i="0" u="none" strike="noStrike">
                          <a:latin typeface="Arial"/>
                        </a:rPr>
                        <a:t>11º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600" b="0" i="0" u="none" strike="noStrike">
                          <a:latin typeface="Arial"/>
                        </a:rPr>
                        <a:t>Total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91922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600" b="0" i="0" u="none" strike="noStrike">
                          <a:latin typeface="Arial"/>
                        </a:rPr>
                        <a:t>H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600" b="0" i="0" u="none" strike="noStrike">
                          <a:latin typeface="Arial"/>
                        </a:rPr>
                        <a:t>M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600" b="0" i="0" u="none" strike="noStrike">
                          <a:latin typeface="Arial"/>
                        </a:rPr>
                        <a:t>Tot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600" b="0" i="0" u="none" strike="noStrike">
                          <a:latin typeface="Arial"/>
                        </a:rPr>
                        <a:t>H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600" b="0" i="0" u="none" strike="noStrike">
                          <a:latin typeface="Arial"/>
                        </a:rPr>
                        <a:t>M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600" b="0" i="0" u="none" strike="noStrike">
                          <a:latin typeface="Arial"/>
                        </a:rPr>
                        <a:t>tot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600" b="0" i="0" u="none" strike="noStrike">
                          <a:latin typeface="Arial"/>
                        </a:rPr>
                        <a:t>H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600" b="0" i="0" u="none" strike="noStrike">
                          <a:latin typeface="Arial"/>
                        </a:rPr>
                        <a:t>M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600" b="0" i="0" u="none" strike="noStrike">
                          <a:latin typeface="Arial"/>
                        </a:rPr>
                        <a:t>Total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9677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600" b="1" i="0" u="none" strike="noStrike">
                          <a:latin typeface="Arial"/>
                        </a:rPr>
                        <a:t>1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500" b="0" i="0" u="none" strike="noStrike">
                          <a:latin typeface="Arial"/>
                        </a:rPr>
                        <a:t>NUESTRA SEÑORA DE  FATIMA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23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34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57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23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34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57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7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600" b="1" i="0" u="none" strike="noStrike">
                          <a:latin typeface="Arial"/>
                        </a:rPr>
                        <a:t>2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500" b="0" i="0" u="none" strike="noStrike">
                          <a:latin typeface="Arial"/>
                        </a:rPr>
                        <a:t>PARA POBLACIONES ESPECIALES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19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16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31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36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50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21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71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4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ES" sz="600" b="1" i="0" u="none" strike="noStrike">
                          <a:latin typeface="Arial"/>
                        </a:rPr>
                        <a:t>3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s-ES" sz="500" b="0" i="0" u="none" strike="noStrike">
                          <a:latin typeface="Arial"/>
                        </a:rPr>
                        <a:t>POLICARPA SALAVARRIETA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22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24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46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10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18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28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32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42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74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4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26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20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46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26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20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46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4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13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86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99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13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86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99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7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600" b="1" i="0" u="none" strike="noStrike">
                          <a:latin typeface="Arial"/>
                        </a:rPr>
                        <a:t>4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500" b="0" i="0" u="none" strike="noStrike">
                          <a:latin typeface="Arial"/>
                        </a:rPr>
                        <a:t>SANTA ROSA DE LIMA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18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19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37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9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34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27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44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71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7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600" b="1" i="0" u="none" strike="noStrike">
                          <a:latin typeface="Arial"/>
                        </a:rPr>
                        <a:t>5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500" b="0" i="0" u="none" strike="noStrike">
                          <a:latin typeface="Arial"/>
                        </a:rPr>
                        <a:t>SAN JOSE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41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36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77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36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44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80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77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80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157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7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600" b="1" i="0" u="none" strike="noStrike">
                          <a:latin typeface="Arial"/>
                        </a:rPr>
                        <a:t>6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500" b="0" i="0" u="none" strike="noStrike">
                          <a:latin typeface="Arial"/>
                        </a:rPr>
                        <a:t>SIMON ARAUJO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17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9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26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17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9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26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7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600" b="1" i="0" u="none" strike="noStrike">
                          <a:latin typeface="Arial"/>
                        </a:rPr>
                        <a:t>7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500" b="0" i="0" u="none" strike="noStrike">
                          <a:latin typeface="Arial"/>
                        </a:rPr>
                        <a:t>LA UNION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27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32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59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18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24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42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45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56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101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7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600" b="1" i="0" u="none" strike="noStrike">
                          <a:latin typeface="Arial"/>
                        </a:rPr>
                        <a:t>8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500" b="0" i="0" u="none" strike="noStrike">
                          <a:latin typeface="Arial"/>
                        </a:rPr>
                        <a:t>NUEVA ESPERANZA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14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29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14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29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4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ES" sz="600" b="1" i="0" u="none" strike="noStrike">
                          <a:latin typeface="Arial"/>
                        </a:rPr>
                        <a:t>9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s-ES" sz="500" b="0" i="0" u="none" strike="noStrike">
                          <a:latin typeface="Arial"/>
                        </a:rPr>
                        <a:t>RAFAEL NUÑEZ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500" b="0" i="0" u="none" strike="noStrike">
                          <a:latin typeface="Arial"/>
                        </a:rPr>
                        <a:t>13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500" b="0" i="0" u="none" strike="noStrike">
                          <a:latin typeface="Arial"/>
                        </a:rPr>
                        <a:t>12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500" b="0" i="0" u="none" strike="noStrike">
                          <a:latin typeface="Arial"/>
                        </a:rPr>
                        <a:t>25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500" b="0" i="0" u="none" strike="noStrike">
                          <a:latin typeface="Arial"/>
                        </a:rPr>
                        <a:t>14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500" b="0" i="0" u="none" strike="noStrike">
                          <a:latin typeface="Arial"/>
                        </a:rPr>
                        <a:t>15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500" b="0" i="0" u="none" strike="noStrike">
                          <a:latin typeface="Arial"/>
                        </a:rPr>
                        <a:t>29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27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27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54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4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500" b="0" i="0" u="none" strike="noStrike">
                          <a:latin typeface="Arial"/>
                        </a:rPr>
                        <a:t>13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500" b="0" i="0" u="none" strike="noStrike">
                          <a:latin typeface="Arial"/>
                        </a:rPr>
                        <a:t>11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500" b="0" i="0" u="none" strike="noStrike">
                          <a:latin typeface="Arial"/>
                        </a:rPr>
                        <a:t>24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500" b="0" i="0" u="none" strike="noStrike">
                          <a:latin typeface="Arial"/>
                        </a:rPr>
                        <a:t>10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500" b="0" i="0" u="none" strike="noStrike">
                          <a:latin typeface="Arial"/>
                        </a:rPr>
                        <a:t>20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500" b="0" i="0" u="none" strike="noStrike">
                          <a:latin typeface="Arial"/>
                        </a:rPr>
                        <a:t>30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23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31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54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4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500" b="0" i="0" u="none" strike="noStrike">
                          <a:latin typeface="Arial"/>
                        </a:rPr>
                        <a:t>7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500" b="0" i="0" u="none" strike="noStrike">
                          <a:latin typeface="Arial"/>
                        </a:rPr>
                        <a:t>27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500" b="0" i="0" u="none" strike="noStrike">
                          <a:latin typeface="Arial"/>
                        </a:rPr>
                        <a:t>34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7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27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34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7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600" b="1" i="0" u="none" strike="noStrike">
                          <a:latin typeface="Arial"/>
                        </a:rPr>
                        <a:t>10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500" b="0" i="0" u="none" strike="noStrike">
                          <a:latin typeface="Arial"/>
                        </a:rPr>
                        <a:t>RURAL BUENAVISTA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16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31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16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31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4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ES" sz="600" b="1" i="0" u="none" strike="noStrike">
                          <a:latin typeface="Arial"/>
                        </a:rPr>
                        <a:t>11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s-ES" sz="500" b="0" i="0" u="none" strike="noStrike">
                          <a:latin typeface="Arial"/>
                        </a:rPr>
                        <a:t>TECNICO AGROPECUARIO LA GALLERA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13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9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22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10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23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24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47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4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16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9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16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9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4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12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12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24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12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12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24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7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600" b="1" i="0" u="none" strike="noStrike">
                          <a:latin typeface="Arial"/>
                        </a:rPr>
                        <a:t>12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500" b="0" i="0" u="none" strike="noStrike">
                          <a:latin typeface="Arial"/>
                        </a:rPr>
                        <a:t>RURAL SAN MARTIN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17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32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17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32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7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600" b="1" i="0" u="none" strike="noStrike">
                          <a:latin typeface="Arial"/>
                        </a:rPr>
                        <a:t>13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500" b="0" i="0" u="none" strike="noStrike">
                          <a:latin typeface="Arial"/>
                        </a:rPr>
                        <a:t>NUESTRA SEÑORA DEL CARMEN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20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18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38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20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18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38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7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600" b="1" i="0" u="none" strike="noStrike">
                          <a:latin typeface="Arial"/>
                        </a:rPr>
                        <a:t>14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500" b="0" i="0" u="none" strike="noStrike">
                          <a:latin typeface="Arial"/>
                        </a:rPr>
                        <a:t>RURAL SAN ANTONIO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14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39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14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39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41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ES" sz="600" b="1" i="0" u="none" strike="noStrike">
                          <a:latin typeface="Arial"/>
                        </a:rPr>
                        <a:t>15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l" fontAlgn="ctr"/>
                      <a:r>
                        <a:rPr lang="es-ES" sz="500" b="0" i="0" u="none" strike="noStrike">
                          <a:latin typeface="Arial"/>
                        </a:rPr>
                        <a:t>20 DE ENERO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22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20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42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22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20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42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4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13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26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39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9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22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31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22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48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70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4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10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10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4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16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24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40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16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24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40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7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600" b="1" i="0" u="none" strike="noStrike">
                          <a:latin typeface="Arial"/>
                        </a:rPr>
                        <a:t>16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500" b="0" i="0" u="none" strike="noStrike">
                          <a:latin typeface="Arial"/>
                        </a:rPr>
                        <a:t>MADRE AMALIA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11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27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38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11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27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38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7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600" b="1" i="0" u="none" strike="noStrike">
                          <a:latin typeface="Arial"/>
                        </a:rPr>
                        <a:t>17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500" b="0" i="0" u="none" strike="noStrike">
                          <a:latin typeface="Arial"/>
                        </a:rPr>
                        <a:t>SAN VICENTE DE PAUL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17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20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37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17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20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37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7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600" b="1" i="0" u="none" strike="noStrike">
                          <a:latin typeface="Arial"/>
                        </a:rPr>
                        <a:t>18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500" b="0" i="0" u="none" strike="noStrike">
                          <a:latin typeface="Arial"/>
                        </a:rPr>
                        <a:t>TECNICO AGROPECUARIO CERRITO DE LA PALMA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13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28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13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28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41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ES" sz="600" b="1" i="0" u="none" strike="noStrike">
                          <a:latin typeface="Arial"/>
                        </a:rPr>
                        <a:t>19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l" fontAlgn="ctr"/>
                      <a:r>
                        <a:rPr lang="es-ES" sz="500" b="0" i="0" u="none" strike="noStrike">
                          <a:latin typeface="Arial"/>
                        </a:rPr>
                        <a:t>TECNICO INDUSTRIAL ANTONIO PRIETO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0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4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49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49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50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4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23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23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4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30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4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9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9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9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9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18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7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600" b="1" i="0" u="none" strike="noStrike">
                          <a:latin typeface="Arial"/>
                        </a:rPr>
                        <a:t>20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500" b="0" i="0" u="none" strike="noStrike">
                          <a:latin typeface="Arial"/>
                        </a:rPr>
                        <a:t>SAN JOSE C.I.P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14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10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24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8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10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18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22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20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42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76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12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14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26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12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14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26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7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ES" sz="600" b="1" i="0" u="none" strike="noStrike">
                          <a:latin typeface="Arial"/>
                        </a:rPr>
                        <a:t>21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s-ES" sz="500" b="0" i="0" u="none" strike="noStrike">
                          <a:latin typeface="Arial"/>
                        </a:rPr>
                        <a:t>ALTOS DEL ROSARIO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7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26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33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7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26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33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76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40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40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76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26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12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38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26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12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38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7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600" b="1" i="0" u="none" strike="noStrike">
                          <a:latin typeface="Arial"/>
                        </a:rPr>
                        <a:t>22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500" b="0" i="0" u="none" strike="noStrike">
                          <a:latin typeface="Arial"/>
                        </a:rPr>
                        <a:t>TECNICO AGROPECUARIO LA ARENA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16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31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11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14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26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30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56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7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600" b="1" i="0" u="none" strike="noStrike">
                          <a:latin typeface="Arial"/>
                        </a:rPr>
                        <a:t>23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500" b="0" i="0" u="none" strike="noStrike">
                          <a:latin typeface="Arial"/>
                        </a:rPr>
                        <a:t>DULCE NOMBRE DE JESUS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14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17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31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14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17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31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76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600" b="1" i="0" u="none" strike="noStrike">
                          <a:latin typeface="Arial"/>
                        </a:rPr>
                        <a:t>24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500" b="0" i="0" u="none" strike="noStrike">
                          <a:latin typeface="Arial"/>
                        </a:rPr>
                        <a:t>JUANITA GARCIA MANJARRES</a:t>
                      </a:r>
                    </a:p>
                  </a:txBody>
                  <a:tcPr marL="4551" marR="4551" marT="45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17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20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37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17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20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37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77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TOTAL  ARTICULADOS  AL  SENA  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676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713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1389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189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247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436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865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960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0" i="0" u="none" strike="noStrike">
                          <a:latin typeface="Arial"/>
                        </a:rPr>
                        <a:t>1825</a:t>
                      </a:r>
                    </a:p>
                  </a:txBody>
                  <a:tcPr marL="4551" marR="4551" marT="45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360">
                <a:tc gridSpan="11">
                  <a:txBody>
                    <a:bodyPr/>
                    <a:lstStyle/>
                    <a:p>
                      <a:pPr algn="l" fontAlgn="b"/>
                      <a:r>
                        <a:rPr lang="es-ES" sz="400" b="0" i="0" u="none" strike="noStrike" dirty="0">
                          <a:latin typeface="Arial"/>
                        </a:rPr>
                        <a:t>Fuente: Reporte de matricula  por  las  Instituciones </a:t>
                      </a:r>
                      <a:r>
                        <a:rPr lang="es-ES" sz="400" b="0" i="0" u="none" strike="noStrike" dirty="0" err="1">
                          <a:latin typeface="Arial"/>
                        </a:rPr>
                        <a:t>Eduativas</a:t>
                      </a:r>
                      <a:endParaRPr lang="es-ES" sz="400" b="0" i="0" u="none" strike="noStrike" dirty="0">
                        <a:latin typeface="Arial"/>
                      </a:endParaRPr>
                    </a:p>
                  </a:txBody>
                  <a:tcPr marL="4551" marR="4551" marT="45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857356" y="785794"/>
            <a:ext cx="6308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ARTICULACION  DE  LA  EDUCACION  MEDIA  CON EL  SENA  2010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2 Gráfico"/>
          <p:cNvGraphicFramePr/>
          <p:nvPr/>
        </p:nvGraphicFramePr>
        <p:xfrm>
          <a:off x="642910" y="857232"/>
          <a:ext cx="7643866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1714480" y="163090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FF0000"/>
                </a:solidFill>
              </a:rPr>
              <a:t>+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714612" y="1630908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FF0000"/>
                </a:solidFill>
              </a:rPr>
              <a:t>+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500562" y="178592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FF0000"/>
                </a:solidFill>
              </a:rPr>
              <a:t>+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500694" y="107154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FF0000"/>
                </a:solidFill>
              </a:rPr>
              <a:t>+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7429520" y="107154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FF0000"/>
                </a:solidFill>
              </a:rPr>
              <a:t>+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3643306" y="313110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FF0000"/>
                </a:solidFill>
              </a:rPr>
              <a:t>--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6500826" y="192880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rgbClr val="FF0000"/>
                </a:solidFill>
              </a:rPr>
              <a:t>--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428728" y="357166"/>
            <a:ext cx="389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RESULTADOS  ICFES  GRADO  11º   ICFES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1214414" y="928670"/>
          <a:ext cx="6096001" cy="3724800"/>
        </p:xfrm>
        <a:graphic>
          <a:graphicData uri="http://schemas.openxmlformats.org/drawingml/2006/table">
            <a:tbl>
              <a:tblPr/>
              <a:tblGrid>
                <a:gridCol w="257061"/>
                <a:gridCol w="3782458"/>
                <a:gridCol w="348868"/>
                <a:gridCol w="615108"/>
                <a:gridCol w="596747"/>
                <a:gridCol w="495759"/>
              </a:tblGrid>
              <a:tr h="155760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latin typeface="Arial"/>
                        </a:rPr>
                        <a:t>ESPECIALIDADES  DEL  PROGRAMA  DE  INTEGRACION  CON EL  SENA  AÑO  2010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5760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576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Nº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Programa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Nº IE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Grado 10º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Grado 11º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76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latin typeface="Arial"/>
                        </a:rPr>
                        <a:t>Asistencia Administrativa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109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109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76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latin typeface="Arial"/>
                        </a:rPr>
                        <a:t>Documentación y Registro de Operaciones Contables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469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143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612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76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latin typeface="Arial"/>
                        </a:rPr>
                        <a:t>Elaboración  de  Objetos  Artesanales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76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latin typeface="Arial"/>
                        </a:rPr>
                        <a:t>Instalaciones Electricas  Residenciales y comerciales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76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latin typeface="Arial"/>
                        </a:rPr>
                        <a:t>Manejo  de  viveros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76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latin typeface="Arial"/>
                        </a:rPr>
                        <a:t>Mantenimiento de Equipos de Cómputo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137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183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76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latin typeface="Arial"/>
                        </a:rPr>
                        <a:t>Operaciones  de  Caja  y Asesoría  Comercial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76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latin typeface="Arial"/>
                        </a:rPr>
                        <a:t>Producción Agropecuaria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135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76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latin typeface="Arial"/>
                        </a:rPr>
                        <a:t>Producción de  pollos  de  engorde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76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latin typeface="Arial"/>
                        </a:rPr>
                        <a:t>Producción de Información Administrativa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124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76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latin typeface="Arial"/>
                        </a:rPr>
                        <a:t>Programación de  Software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76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latin typeface="Arial"/>
                        </a:rPr>
                        <a:t>Sistemas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71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76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latin typeface="Arial"/>
                        </a:rPr>
                        <a:t>Venta  de  Productos  y Servicios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99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174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19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latin typeface="Arial"/>
                        </a:rPr>
                        <a:t>Mantenimiento de pequeños equipos  electrodomésticos e industriales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194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latin typeface="Arial"/>
                        </a:rPr>
                        <a:t>Mantenimiento y reparación de equipos  electrónicos a audio y video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76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latin typeface="Arial"/>
                        </a:rPr>
                        <a:t>Mantenimiento de motores gasolina y gas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76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1" i="0" u="none" strike="noStrike">
                          <a:latin typeface="Arial"/>
                        </a:rPr>
                        <a:t>Elaboración de muebles contemporáneos y modulares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76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TOTAL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1389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436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000" b="1" i="0" u="none" strike="noStrike">
                          <a:latin typeface="Arial"/>
                        </a:rPr>
                        <a:t>1825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760">
                <a:tc gridSpan="6">
                  <a:txBody>
                    <a:bodyPr/>
                    <a:lstStyle/>
                    <a:p>
                      <a:pPr algn="l" fontAlgn="b"/>
                      <a:r>
                        <a:rPr lang="es-ES" sz="900" b="1" i="0" u="none" strike="noStrike" dirty="0">
                          <a:latin typeface="Arial"/>
                        </a:rPr>
                        <a:t>NOTA:  Hay  Instituciones  Educativas  que  tienen  más  de  un  programa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285852" y="214290"/>
            <a:ext cx="7527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/>
              <a:t>RETOS  PARA  MEJORAR  LA CALIDAD  EDUCATIVA  </a:t>
            </a:r>
            <a:endParaRPr lang="es-ES" sz="2800" dirty="0"/>
          </a:p>
        </p:txBody>
      </p:sp>
      <p:sp>
        <p:nvSpPr>
          <p:cNvPr id="3" name="2 Marcador de contenido"/>
          <p:cNvSpPr>
            <a:spLocks/>
          </p:cNvSpPr>
          <p:nvPr/>
        </p:nvSpPr>
        <p:spPr bwMode="auto">
          <a:xfrm>
            <a:off x="179388" y="831854"/>
            <a:ext cx="8712200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algn="just" eaLnBrk="0" hangingPunct="0">
              <a:spcBef>
                <a:spcPct val="20000"/>
              </a:spcBef>
              <a:buSzPct val="150000"/>
              <a:defRPr/>
            </a:pPr>
            <a:r>
              <a:rPr lang="es-CO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MT"/>
              </a:rPr>
              <a:t>	</a:t>
            </a:r>
            <a:r>
              <a:rPr lang="es-ES" sz="3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MT"/>
              </a:rPr>
              <a:t>Para reducir estas grandes brechas de inequidad y superar la pobreza, </a:t>
            </a:r>
            <a:r>
              <a:rPr lang="es-ES" sz="30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MT"/>
              </a:rPr>
              <a:t>la principal locomotora que tiene Colombia es el mejoramiento de la calidad educativa, </a:t>
            </a:r>
            <a:r>
              <a:rPr lang="es-ES" sz="3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MT"/>
              </a:rPr>
              <a:t>de manera que sea posible formar seres humanos íntegros, competentes y competitivos en un entorno globalizado.</a:t>
            </a:r>
          </a:p>
          <a:p>
            <a:pPr marL="541338" lvl="1" indent="-84138" eaLnBrk="0" hangingPunct="0">
              <a:spcBef>
                <a:spcPct val="20000"/>
              </a:spcBef>
              <a:buSzPct val="150000"/>
              <a:defRPr/>
            </a:pPr>
            <a:r>
              <a:rPr lang="es-ES" sz="3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MT"/>
              </a:rPr>
              <a:t> </a:t>
            </a:r>
          </a:p>
          <a:p>
            <a:pPr marL="541338" lvl="1" indent="-84138" eaLnBrk="0" hangingPunct="0">
              <a:spcBef>
                <a:spcPct val="20000"/>
              </a:spcBef>
              <a:buSzPct val="150000"/>
              <a:defRPr/>
            </a:pPr>
            <a:r>
              <a:rPr lang="es-ES" sz="3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MT"/>
              </a:rPr>
              <a:t>Esto requiere enfrentar grandes retos:</a:t>
            </a:r>
            <a:endParaRPr lang="es-CO" sz="2000" b="1" dirty="0">
              <a:effectLst>
                <a:outerShdw blurRad="38100" dist="38100" dir="2700000" algn="tl">
                  <a:srgbClr val="C0C0C0"/>
                </a:outerShdw>
              </a:effectLst>
              <a:latin typeface="Arial M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1000099" y="666735"/>
          <a:ext cx="7215238" cy="1619255"/>
        </p:xfrm>
        <a:graphic>
          <a:graphicData uri="http://schemas.openxmlformats.org/drawingml/2006/table">
            <a:tbl>
              <a:tblPr/>
              <a:tblGrid>
                <a:gridCol w="2309694"/>
                <a:gridCol w="1226386"/>
                <a:gridCol w="1226386"/>
                <a:gridCol w="1226386"/>
                <a:gridCol w="1226386"/>
              </a:tblGrid>
              <a:tr h="323851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Línea  </a:t>
                      </a:r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  base  2007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44,27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851">
                <a:tc>
                  <a:txBody>
                    <a:bodyPr/>
                    <a:lstStyle/>
                    <a:p>
                      <a:pPr algn="l" fontAlgn="b"/>
                      <a:endParaRPr lang="es-E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Promedio  Núcleo</a:t>
                      </a:r>
                      <a:r>
                        <a:rPr lang="es-ES" sz="1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s-E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Común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Meta  2008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Meta  2009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Meta  2010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Meta  2011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Proyectado 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46,08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47,90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49,71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51,53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Alcanzado 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44,27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44,9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1 Gráfico"/>
          <p:cNvGraphicFramePr/>
          <p:nvPr/>
        </p:nvGraphicFramePr>
        <p:xfrm>
          <a:off x="1071538" y="2500306"/>
          <a:ext cx="7215238" cy="3357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5 Gráfico"/>
          <p:cNvGraphicFramePr/>
          <p:nvPr/>
        </p:nvGraphicFramePr>
        <p:xfrm>
          <a:off x="1428728" y="1142984"/>
          <a:ext cx="6858048" cy="4000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756088" y="345024"/>
            <a:ext cx="4387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RESULTADOS  POR  CATEGORIAS  2007-2009  </a:t>
            </a:r>
            <a:endParaRPr lang="es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214414" y="1142984"/>
          <a:ext cx="4864101" cy="1419225"/>
        </p:xfrm>
        <a:graphic>
          <a:graphicData uri="http://schemas.openxmlformats.org/drawingml/2006/table">
            <a:tbl>
              <a:tblPr/>
              <a:tblGrid>
                <a:gridCol w="762996"/>
                <a:gridCol w="858371"/>
                <a:gridCol w="724846"/>
                <a:gridCol w="648547"/>
                <a:gridCol w="581785"/>
                <a:gridCol w="677159"/>
                <a:gridCol w="610397"/>
              </a:tblGrid>
              <a:tr h="200025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RESULTADOS  ICFES SINCELEJO  POR  CATEGORÍA  2007-2008-2009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AÑOS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Muy Superior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Superior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Alto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Medio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Bajo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Inferior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12 Gráfico"/>
          <p:cNvGraphicFramePr/>
          <p:nvPr/>
        </p:nvGraphicFramePr>
        <p:xfrm>
          <a:off x="1142976" y="2714620"/>
          <a:ext cx="5191125" cy="3067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1643042" y="1142984"/>
          <a:ext cx="5422898" cy="1419225"/>
        </p:xfrm>
        <a:graphic>
          <a:graphicData uri="http://schemas.openxmlformats.org/drawingml/2006/table">
            <a:tbl>
              <a:tblPr/>
              <a:tblGrid>
                <a:gridCol w="762446"/>
                <a:gridCol w="848222"/>
                <a:gridCol w="762446"/>
                <a:gridCol w="762446"/>
                <a:gridCol w="762446"/>
                <a:gridCol w="762446"/>
                <a:gridCol w="762446"/>
              </a:tblGrid>
              <a:tr h="200025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RESULTADOS  ICFES SINCELEJO OFICIAL  POR  CATEGORÍA  2007-2008-2009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Muy Superior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Superior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Alto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Medio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Bajo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Inferior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2 Gráfico"/>
          <p:cNvGraphicFramePr/>
          <p:nvPr/>
        </p:nvGraphicFramePr>
        <p:xfrm>
          <a:off x="1928794" y="2857496"/>
          <a:ext cx="48863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1643042" y="1214422"/>
          <a:ext cx="5524500" cy="1419225"/>
        </p:xfrm>
        <a:graphic>
          <a:graphicData uri="http://schemas.openxmlformats.org/drawingml/2006/table">
            <a:tbl>
              <a:tblPr/>
              <a:tblGrid>
                <a:gridCol w="762000"/>
                <a:gridCol w="952500"/>
                <a:gridCol w="762000"/>
                <a:gridCol w="762000"/>
                <a:gridCol w="762000"/>
                <a:gridCol w="762000"/>
                <a:gridCol w="762000"/>
              </a:tblGrid>
              <a:tr h="200025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RESULTADOS  ICFES SINCELEJO NO  OFICIAL  POR  CATEGORÍA  2007-2008-2009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Muy Superior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Superior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Alto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Medio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Bajo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Inferior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3 Gráfico"/>
          <p:cNvGraphicFramePr/>
          <p:nvPr/>
        </p:nvGraphicFramePr>
        <p:xfrm>
          <a:off x="1643042" y="2857496"/>
          <a:ext cx="5543550" cy="3143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776284"/>
            <a:ext cx="857256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Rectángulo"/>
          <p:cNvSpPr/>
          <p:nvPr/>
        </p:nvSpPr>
        <p:spPr>
          <a:xfrm>
            <a:off x="428596" y="273586"/>
            <a:ext cx="85011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 smtClean="0"/>
              <a:t>Número de estudiantes de quinto grado con discapacidad cognitiva</a:t>
            </a:r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>
            <a:off x="2071670" y="2916792"/>
            <a:ext cx="56435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/>
              <a:t>Establecimientos educativos evaluados, quinto grado:</a:t>
            </a:r>
            <a:endParaRPr lang="es-E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6" y="3286124"/>
            <a:ext cx="9001156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500042"/>
            <a:ext cx="8786874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Rectángulo"/>
          <p:cNvSpPr/>
          <p:nvPr/>
        </p:nvSpPr>
        <p:spPr>
          <a:xfrm>
            <a:off x="285720" y="71414"/>
            <a:ext cx="84296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 smtClean="0"/>
              <a:t>Estudiantes evaluados según modelo educativo, quinto grado:</a:t>
            </a:r>
            <a:endParaRPr lang="es-ES" dirty="0"/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3" y="3214686"/>
            <a:ext cx="878687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Rectángulo"/>
          <p:cNvSpPr/>
          <p:nvPr/>
        </p:nvSpPr>
        <p:spPr>
          <a:xfrm>
            <a:off x="214282" y="2786058"/>
            <a:ext cx="8643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 smtClean="0"/>
              <a:t>Estudiantes evaluados según discapacidad reportada, quinto grado:</a:t>
            </a:r>
            <a:endParaRPr lang="es-ES" dirty="0"/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5472133"/>
            <a:ext cx="8858312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214282" y="4988494"/>
            <a:ext cx="8643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/>
              <a:t>Estudiantes evaluados y establecimientos educativos con indicios de copia, quinto grado: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</TotalTime>
  <Words>2459</Words>
  <Application>Microsoft Office PowerPoint</Application>
  <PresentationFormat>Presentación en pantalla (4:3)</PresentationFormat>
  <Paragraphs>1611</Paragraphs>
  <Slides>24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</vt:vector>
  </TitlesOfParts>
  <Company>CASA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USUARIO</cp:lastModifiedBy>
  <cp:revision>66</cp:revision>
  <dcterms:created xsi:type="dcterms:W3CDTF">2010-07-11T14:12:17Z</dcterms:created>
  <dcterms:modified xsi:type="dcterms:W3CDTF">2010-10-27T12:48:50Z</dcterms:modified>
</cp:coreProperties>
</file>